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Roboto Condensed" panose="02000000000000000000" pitchFamily="2" charset="0"/>
      <p:regular r:id="rId18"/>
      <p:bold r:id="rId19"/>
      <p:italic r:id="rId20"/>
      <p:boldItalic r:id="rId21"/>
    </p:embeddedFont>
    <p:embeddedFont>
      <p:font typeface="Roboto Condensed Bold" panose="020000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AF3"/>
    <a:srgbClr val="0D3E5D"/>
    <a:srgbClr val="043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94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jad qandeel" userId="d0d3c34a43c7ebe2" providerId="LiveId" clId="{3FF17969-F70B-4FA4-BB59-1B5AFA430926}"/>
    <pc:docChg chg="undo custSel modSld">
      <pc:chgData name="amjad qandeel" userId="d0d3c34a43c7ebe2" providerId="LiveId" clId="{3FF17969-F70B-4FA4-BB59-1B5AFA430926}" dt="2025-01-11T17:49:19.076" v="111" actId="1076"/>
      <pc:docMkLst>
        <pc:docMk/>
      </pc:docMkLst>
      <pc:sldChg chg="addSp delSp modSp mod">
        <pc:chgData name="amjad qandeel" userId="d0d3c34a43c7ebe2" providerId="LiveId" clId="{3FF17969-F70B-4FA4-BB59-1B5AFA430926}" dt="2025-01-11T17:49:19.076" v="111" actId="1076"/>
        <pc:sldMkLst>
          <pc:docMk/>
          <pc:sldMk cId="0" sldId="270"/>
        </pc:sldMkLst>
        <pc:spChg chg="del">
          <ac:chgData name="amjad qandeel" userId="d0d3c34a43c7ebe2" providerId="LiveId" clId="{3FF17969-F70B-4FA4-BB59-1B5AFA430926}" dt="2025-01-11T17:45:06.377" v="2" actId="478"/>
          <ac:spMkLst>
            <pc:docMk/>
            <pc:sldMk cId="0" sldId="270"/>
            <ac:spMk id="5" creationId="{00000000-0000-0000-0000-000000000000}"/>
          </ac:spMkLst>
        </pc:spChg>
        <pc:spChg chg="mod">
          <ac:chgData name="amjad qandeel" userId="d0d3c34a43c7ebe2" providerId="LiveId" clId="{3FF17969-F70B-4FA4-BB59-1B5AFA430926}" dt="2025-01-11T17:48:42.666" v="84" actId="1076"/>
          <ac:spMkLst>
            <pc:docMk/>
            <pc:sldMk cId="0" sldId="270"/>
            <ac:spMk id="9" creationId="{00000000-0000-0000-0000-000000000000}"/>
          </ac:spMkLst>
        </pc:spChg>
        <pc:spChg chg="add del mod">
          <ac:chgData name="amjad qandeel" userId="d0d3c34a43c7ebe2" providerId="LiveId" clId="{3FF17969-F70B-4FA4-BB59-1B5AFA430926}" dt="2025-01-11T17:47:43.909" v="73" actId="478"/>
          <ac:spMkLst>
            <pc:docMk/>
            <pc:sldMk cId="0" sldId="270"/>
            <ac:spMk id="10" creationId="{00000000-0000-0000-0000-000000000000}"/>
          </ac:spMkLst>
        </pc:spChg>
        <pc:spChg chg="add del mod">
          <ac:chgData name="amjad qandeel" userId="d0d3c34a43c7ebe2" providerId="LiveId" clId="{3FF17969-F70B-4FA4-BB59-1B5AFA430926}" dt="2025-01-11T17:47:46.289" v="74" actId="478"/>
          <ac:spMkLst>
            <pc:docMk/>
            <pc:sldMk cId="0" sldId="270"/>
            <ac:spMk id="11" creationId="{00000000-0000-0000-0000-000000000000}"/>
          </ac:spMkLst>
        </pc:spChg>
        <pc:spChg chg="mod">
          <ac:chgData name="amjad qandeel" userId="d0d3c34a43c7ebe2" providerId="LiveId" clId="{3FF17969-F70B-4FA4-BB59-1B5AFA430926}" dt="2025-01-11T17:49:19.076" v="111" actId="1076"/>
          <ac:spMkLst>
            <pc:docMk/>
            <pc:sldMk cId="0" sldId="270"/>
            <ac:spMk id="12" creationId="{00000000-0000-0000-0000-000000000000}"/>
          </ac:spMkLst>
        </pc:spChg>
        <pc:spChg chg="mod">
          <ac:chgData name="amjad qandeel" userId="d0d3c34a43c7ebe2" providerId="LiveId" clId="{3FF17969-F70B-4FA4-BB59-1B5AFA430926}" dt="2025-01-11T17:49:07.673" v="109" actId="1076"/>
          <ac:spMkLst>
            <pc:docMk/>
            <pc:sldMk cId="0" sldId="270"/>
            <ac:spMk id="13" creationId="{00000000-0000-0000-0000-000000000000}"/>
          </ac:spMkLst>
        </pc:spChg>
        <pc:grpChg chg="del">
          <ac:chgData name="amjad qandeel" userId="d0d3c34a43c7ebe2" providerId="LiveId" clId="{3FF17969-F70B-4FA4-BB59-1B5AFA430926}" dt="2025-01-11T17:45:02.384" v="0" actId="478"/>
          <ac:grpSpMkLst>
            <pc:docMk/>
            <pc:sldMk cId="0" sldId="270"/>
            <ac:grpSpMk id="3" creationId="{00000000-0000-0000-0000-000000000000}"/>
          </ac:grpSpMkLst>
        </pc:grpChg>
        <pc:grpChg chg="mod">
          <ac:chgData name="amjad qandeel" userId="d0d3c34a43c7ebe2" providerId="LiveId" clId="{3FF17969-F70B-4FA4-BB59-1B5AFA430926}" dt="2025-01-11T17:47:50.991" v="75" actId="1076"/>
          <ac:grpSpMkLst>
            <pc:docMk/>
            <pc:sldMk cId="0" sldId="270"/>
            <ac:grpSpMk id="7"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A1859-B8A2-46A1-BB5B-5DB6A9BD8D8C}"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F5D257-17F1-49DD-856C-6D64790AEBEB}" type="slidenum">
              <a:rPr lang="en-US" smtClean="0"/>
              <a:t>‹#›</a:t>
            </a:fld>
            <a:endParaRPr lang="en-US"/>
          </a:p>
        </p:txBody>
      </p:sp>
    </p:spTree>
    <p:extLst>
      <p:ext uri="{BB962C8B-B14F-4D97-AF65-F5344CB8AC3E}">
        <p14:creationId xmlns:p14="http://schemas.microsoft.com/office/powerpoint/2010/main" val="212700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F5D257-17F1-49DD-856C-6D64790AEBEB}" type="slidenum">
              <a:rPr lang="en-US" smtClean="0"/>
              <a:t>11</a:t>
            </a:fld>
            <a:endParaRPr lang="en-US"/>
          </a:p>
        </p:txBody>
      </p:sp>
    </p:spTree>
    <p:extLst>
      <p:ext uri="{BB962C8B-B14F-4D97-AF65-F5344CB8AC3E}">
        <p14:creationId xmlns:p14="http://schemas.microsoft.com/office/powerpoint/2010/main" val="539123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sv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1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sv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926113" y="-4777360"/>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917265" y="-8450056"/>
            <a:ext cx="17520116" cy="17520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B3C8"/>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32240" y="0"/>
            <a:ext cx="8955760" cy="8955760"/>
            <a:chOff x="0" y="0"/>
            <a:chExt cx="6350000" cy="6350000"/>
          </a:xfrm>
        </p:grpSpPr>
        <p:sp>
          <p:nvSpPr>
            <p:cNvPr id="7" name="Freeform 7"/>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046" r="-25046"/>
              </a:stretch>
            </a:blipFill>
          </p:spPr>
          <p:txBody>
            <a:bodyPr/>
            <a:lstStyle/>
            <a:p>
              <a:endParaRPr lang="en-US"/>
            </a:p>
          </p:txBody>
        </p:sp>
      </p:grpSp>
      <p:grpSp>
        <p:nvGrpSpPr>
          <p:cNvPr id="8" name="Group 8"/>
          <p:cNvGrpSpPr>
            <a:grpSpLocks noChangeAspect="1"/>
          </p:cNvGrpSpPr>
          <p:nvPr/>
        </p:nvGrpSpPr>
        <p:grpSpPr>
          <a:xfrm>
            <a:off x="8446077" y="2640449"/>
            <a:ext cx="4062386" cy="4062386"/>
            <a:chOff x="0" y="0"/>
            <a:chExt cx="6350000" cy="6350000"/>
          </a:xfrm>
        </p:grpSpPr>
        <p:sp>
          <p:nvSpPr>
            <p:cNvPr id="9" name="Freeform 9"/>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8DB3C8"/>
            </a:solidFill>
          </p:spPr>
          <p:txBody>
            <a:bodyPr/>
            <a:lstStyle/>
            <a:p>
              <a:endParaRPr lang="en-US"/>
            </a:p>
          </p:txBody>
        </p:sp>
        <p:sp>
          <p:nvSpPr>
            <p:cNvPr id="10" name="Freeform 10"/>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5806" r="-44205" b="-13137"/>
              </a:stretch>
            </a:blipFill>
          </p:spPr>
          <p:txBody>
            <a:bodyPr/>
            <a:lstStyle/>
            <a:p>
              <a:endParaRPr lang="en-US"/>
            </a:p>
          </p:txBody>
        </p:sp>
      </p:grpSp>
      <p:sp>
        <p:nvSpPr>
          <p:cNvPr id="11" name="Freeform 11"/>
          <p:cNvSpPr/>
          <p:nvPr/>
        </p:nvSpPr>
        <p:spPr>
          <a:xfrm rot="9675324">
            <a:off x="-1523214" y="5006317"/>
            <a:ext cx="24228392" cy="8121818"/>
          </a:xfrm>
          <a:custGeom>
            <a:avLst/>
            <a:gdLst/>
            <a:ahLst/>
            <a:cxnLst/>
            <a:rect l="l" t="t" r="r" b="b"/>
            <a:pathLst>
              <a:path w="24228392" h="8121818">
                <a:moveTo>
                  <a:pt x="0" y="0"/>
                </a:moveTo>
                <a:lnTo>
                  <a:pt x="24228392" y="0"/>
                </a:lnTo>
                <a:lnTo>
                  <a:pt x="24228392" y="8121817"/>
                </a:lnTo>
                <a:lnTo>
                  <a:pt x="0" y="8121817"/>
                </a:lnTo>
                <a:lnTo>
                  <a:pt x="0" y="0"/>
                </a:lnTo>
                <a:close/>
              </a:path>
            </a:pathLst>
          </a:custGeom>
          <a:blipFill>
            <a:blip r:embed="rId6">
              <a:extLst>
                <a:ext uri="{96DAC541-7B7A-43D3-8B79-37D633B846F1}">
                  <asvg:svgBlip xmlns:asvg="http://schemas.microsoft.com/office/drawing/2016/SVG/main" r:embed="rId7"/>
                </a:ext>
              </a:extLst>
            </a:blip>
            <a:stretch>
              <a:fillRect t="-46918"/>
            </a:stretch>
          </a:blipFill>
        </p:spPr>
        <p:txBody>
          <a:bodyPr/>
          <a:lstStyle/>
          <a:p>
            <a:endParaRPr lang="en-US"/>
          </a:p>
        </p:txBody>
      </p:sp>
      <p:sp>
        <p:nvSpPr>
          <p:cNvPr id="12" name="TextBox 12"/>
          <p:cNvSpPr txBox="1"/>
          <p:nvPr/>
        </p:nvSpPr>
        <p:spPr>
          <a:xfrm>
            <a:off x="746512" y="5978459"/>
            <a:ext cx="9107600"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Web applications</a:t>
            </a:r>
          </a:p>
        </p:txBody>
      </p:sp>
      <p:sp>
        <p:nvSpPr>
          <p:cNvPr id="13" name="TextBox 13"/>
          <p:cNvSpPr txBox="1"/>
          <p:nvPr/>
        </p:nvSpPr>
        <p:spPr>
          <a:xfrm>
            <a:off x="3051582" y="7290495"/>
            <a:ext cx="4497461" cy="1776731"/>
          </a:xfrm>
          <a:prstGeom prst="rect">
            <a:avLst/>
          </a:prstGeom>
        </p:spPr>
        <p:txBody>
          <a:bodyPr lIns="0" tIns="0" rIns="0" bIns="0" rtlCol="0" anchor="t">
            <a:spAutoFit/>
          </a:bodyPr>
          <a:lstStyle/>
          <a:p>
            <a:pPr algn="l">
              <a:lnSpc>
                <a:spcPts val="14419"/>
              </a:lnSpc>
            </a:pPr>
            <a:r>
              <a:rPr lang="en-US" sz="10299">
                <a:solidFill>
                  <a:srgbClr val="509FCB"/>
                </a:solidFill>
                <a:latin typeface="Roboto Condensed Bold"/>
              </a:rPr>
              <a:t>Project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7847445" y="-19050"/>
            <a:ext cx="1877854"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HTML</a:t>
            </a:r>
          </a:p>
        </p:txBody>
      </p:sp>
      <p:sp>
        <p:nvSpPr>
          <p:cNvPr id="4" name="TextBox 4"/>
          <p:cNvSpPr txBox="1"/>
          <p:nvPr/>
        </p:nvSpPr>
        <p:spPr>
          <a:xfrm>
            <a:off x="46725" y="1660696"/>
            <a:ext cx="8786372" cy="66027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    &lt;meta charset="UTF-8"&gt;</a:t>
            </a:r>
          </a:p>
          <a:p>
            <a:pPr algn="l">
              <a:lnSpc>
                <a:spcPts val="2519"/>
              </a:lnSpc>
              <a:spcBef>
                <a:spcPct val="0"/>
              </a:spcBef>
            </a:pPr>
            <a:r>
              <a:rPr lang="en-US" sz="1799" dirty="0">
                <a:solidFill>
                  <a:srgbClr val="FFFFFF"/>
                </a:solidFill>
                <a:latin typeface="Roboto Condensed Bold"/>
              </a:rPr>
              <a:t>    &lt;meta name="viewport" content="width=device-width, initial-scale=1.0"&gt;</a:t>
            </a:r>
          </a:p>
          <a:p>
            <a:pPr algn="l">
              <a:lnSpc>
                <a:spcPts val="2519"/>
              </a:lnSpc>
              <a:spcBef>
                <a:spcPct val="0"/>
              </a:spcBef>
            </a:pPr>
            <a:r>
              <a:rPr lang="en-US" sz="1799" dirty="0">
                <a:solidFill>
                  <a:srgbClr val="FFFFFF"/>
                </a:solidFill>
                <a:latin typeface="Roboto Condensed Bold"/>
              </a:rPr>
              <a:t>    &lt;link </a:t>
            </a:r>
            <a:r>
              <a:rPr lang="en-US" sz="1799" dirty="0" err="1">
                <a:solidFill>
                  <a:srgbClr val="FFFFFF"/>
                </a:solidFill>
                <a:latin typeface="Roboto Condensed Bold"/>
              </a:rPr>
              <a:t>rel</a:t>
            </a:r>
            <a:r>
              <a:rPr lang="en-US" sz="1799" dirty="0">
                <a:solidFill>
                  <a:srgbClr val="FFFFFF"/>
                </a:solidFill>
                <a:latin typeface="Roboto Condensed Bold"/>
              </a:rPr>
              <a:t>="stylesheet" </a:t>
            </a:r>
            <a:r>
              <a:rPr lang="en-US" sz="1799" dirty="0" err="1">
                <a:solidFill>
                  <a:srgbClr val="FFFFFF"/>
                </a:solidFill>
                <a:latin typeface="Roboto Condensed Bold"/>
              </a:rPr>
              <a:t>href</a:t>
            </a:r>
            <a:r>
              <a:rPr lang="en-US" sz="1799" dirty="0">
                <a:solidFill>
                  <a:srgbClr val="FFFFFF"/>
                </a:solidFill>
                <a:latin typeface="Roboto Condensed Bold"/>
              </a:rPr>
              <a:t>="https://cdnjs.cloudflare.com/ajax/libs/font-awesome/4.7.0/</a:t>
            </a:r>
            <a:r>
              <a:rPr lang="en-US" sz="1799" dirty="0" err="1">
                <a:solidFill>
                  <a:srgbClr val="FFFFFF"/>
                </a:solidFill>
                <a:latin typeface="Roboto Condensed Bold"/>
              </a:rPr>
              <a:t>css</a:t>
            </a:r>
            <a:r>
              <a:rPr lang="en-US" sz="1799" dirty="0">
                <a:solidFill>
                  <a:srgbClr val="FFFFFF"/>
                </a:solidFill>
                <a:latin typeface="Roboto Condensed Bold"/>
              </a:rPr>
              <a:t>/font-awesome.min.css"&gt;</a:t>
            </a:r>
          </a:p>
          <a:p>
            <a:pPr algn="l">
              <a:lnSpc>
                <a:spcPts val="2519"/>
              </a:lnSpc>
              <a:spcBef>
                <a:spcPct val="0"/>
              </a:spcBef>
            </a:pPr>
            <a:r>
              <a:rPr lang="en-US" sz="1799" dirty="0">
                <a:solidFill>
                  <a:srgbClr val="FFFFFF"/>
                </a:solidFill>
                <a:latin typeface="Roboto Condensed Bold"/>
              </a:rPr>
              <a:t>    &lt;title&gt;Web Applications&lt;/title&gt;</a:t>
            </a:r>
          </a:p>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&lt;body&gt;</a:t>
            </a:r>
          </a:p>
          <a:p>
            <a:pPr algn="l">
              <a:lnSpc>
                <a:spcPts val="2519"/>
              </a:lnSpc>
              <a:spcBef>
                <a:spcPct val="0"/>
              </a:spcBef>
            </a:pPr>
            <a:r>
              <a:rPr lang="en-US" sz="1799" dirty="0">
                <a:solidFill>
                  <a:srgbClr val="FFFFFF"/>
                </a:solidFill>
                <a:latin typeface="Roboto Condensed Bold"/>
              </a:rPr>
              <a:t>    &lt;div class="container"&gt;</a:t>
            </a:r>
          </a:p>
          <a:p>
            <a:pPr algn="l">
              <a:lnSpc>
                <a:spcPts val="2519"/>
              </a:lnSpc>
              <a:spcBef>
                <a:spcPct val="0"/>
              </a:spcBef>
            </a:pPr>
            <a:r>
              <a:rPr lang="en-US" sz="1799" dirty="0">
                <a:solidFill>
                  <a:srgbClr val="FFFFFF"/>
                </a:solidFill>
                <a:latin typeface="Roboto Condensed Bold"/>
              </a:rPr>
              <a:t>        &lt;div class="header"&gt;</a:t>
            </a:r>
          </a:p>
          <a:p>
            <a:pPr algn="l">
              <a:lnSpc>
                <a:spcPts val="2519"/>
              </a:lnSpc>
              <a:spcBef>
                <a:spcPct val="0"/>
              </a:spcBef>
            </a:pPr>
            <a:r>
              <a:rPr lang="en-US" sz="1799" dirty="0">
                <a:solidFill>
                  <a:srgbClr val="FFFFFF"/>
                </a:solidFill>
                <a:latin typeface="Roboto Condensed Bold"/>
              </a:rPr>
              <a:t>            &lt;div class="head"&gt;</a:t>
            </a:r>
          </a:p>
          <a:p>
            <a:pPr algn="l">
              <a:lnSpc>
                <a:spcPts val="2519"/>
              </a:lnSpc>
              <a:spcBef>
                <a:spcPct val="0"/>
              </a:spcBef>
            </a:pPr>
            <a:r>
              <a:rPr lang="en-US" sz="1799" dirty="0">
                <a:solidFill>
                  <a:srgbClr val="FFFFFF"/>
                </a:solidFill>
                <a:latin typeface="Roboto Condensed Bold"/>
              </a:rPr>
              <a:t>                &lt;input type="text" name="location" id="loc" placeholder=" enter (city/country) name"   required&gt;</a:t>
            </a:r>
          </a:p>
          <a:p>
            <a:pPr algn="l">
              <a:lnSpc>
                <a:spcPts val="2519"/>
              </a:lnSpc>
              <a:spcBef>
                <a:spcPct val="0"/>
              </a:spcBef>
            </a:pPr>
            <a:r>
              <a:rPr lang="en-US" sz="1799" dirty="0">
                <a:solidFill>
                  <a:srgbClr val="FFFFFF"/>
                </a:solidFill>
                <a:latin typeface="Roboto Condensed Bold"/>
              </a:rPr>
              <a:t>                &lt;button id="</a:t>
            </a:r>
            <a:r>
              <a:rPr lang="en-US" sz="1799" dirty="0" err="1">
                <a:solidFill>
                  <a:srgbClr val="FFFFFF"/>
                </a:solidFill>
                <a:latin typeface="Roboto Condensed Bold"/>
              </a:rPr>
              <a:t>getWeather</a:t>
            </a:r>
            <a:r>
              <a:rPr lang="en-US" sz="1799" dirty="0">
                <a:solidFill>
                  <a:srgbClr val="FFFFFF"/>
                </a:solidFill>
                <a:latin typeface="Roboto Condensed Bold"/>
              </a:rPr>
              <a:t>"&gt;&lt;</a:t>
            </a:r>
            <a:r>
              <a:rPr lang="en-US" sz="1799" dirty="0" err="1">
                <a:solidFill>
                  <a:srgbClr val="FFFFFF"/>
                </a:solidFill>
                <a:latin typeface="Roboto Condensed Bold"/>
              </a:rPr>
              <a:t>i</a:t>
            </a:r>
            <a:r>
              <a:rPr lang="en-US" sz="1799" dirty="0">
                <a:solidFill>
                  <a:srgbClr val="FFFFFF"/>
                </a:solidFill>
                <a:latin typeface="Roboto Condensed Bold"/>
              </a:rPr>
              <a:t> class="fa fa-search"&gt;&lt;/</a:t>
            </a:r>
            <a:r>
              <a:rPr lang="en-US" sz="1799" dirty="0" err="1">
                <a:solidFill>
                  <a:srgbClr val="FFFFFF"/>
                </a:solidFill>
                <a:latin typeface="Roboto Condensed Bold"/>
              </a:rPr>
              <a:t>i</a:t>
            </a:r>
            <a:r>
              <a:rPr lang="en-US" sz="1799" dirty="0">
                <a:solidFill>
                  <a:srgbClr val="FFFFFF"/>
                </a:solidFill>
                <a:latin typeface="Roboto Condensed Bold"/>
              </a:rPr>
              <a:t>&gt;&lt;/button&gt;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a:t>
            </a:r>
            <a:r>
              <a:rPr lang="en-US" sz="1799" dirty="0" err="1">
                <a:solidFill>
                  <a:srgbClr val="FFFFFF"/>
                </a:solidFill>
                <a:latin typeface="Roboto Condensed Bold"/>
              </a:rPr>
              <a:t>mainer</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 class="main"&gt;</a:t>
            </a:r>
          </a:p>
          <a:p>
            <a:pPr algn="l">
              <a:lnSpc>
                <a:spcPts val="2519"/>
              </a:lnSpc>
              <a:spcBef>
                <a:spcPct val="0"/>
              </a:spcBef>
            </a:pPr>
            <a:r>
              <a:rPr lang="en-US" sz="1799" dirty="0">
                <a:solidFill>
                  <a:srgbClr val="FFFFFF"/>
                </a:solidFill>
                <a:latin typeface="Roboto Condensed Bold"/>
              </a:rPr>
              <a:t>            &lt;h1 id="header" class="</a:t>
            </a:r>
            <a:r>
              <a:rPr lang="en-US" sz="1799" dirty="0" err="1">
                <a:solidFill>
                  <a:srgbClr val="FFFFFF"/>
                </a:solidFill>
                <a:latin typeface="Roboto Condensed Bold"/>
              </a:rPr>
              <a:t>locname</a:t>
            </a:r>
            <a:r>
              <a:rPr lang="en-US" sz="1799" dirty="0">
                <a:solidFill>
                  <a:srgbClr val="FFFFFF"/>
                </a:solidFill>
                <a:latin typeface="Roboto Condensed Bold"/>
              </a:rPr>
              <a:t>" class="city"&gt;Today's weather&lt;/h1&gt;</a:t>
            </a:r>
          </a:p>
          <a:p>
            <a:pPr algn="l">
              <a:lnSpc>
                <a:spcPts val="2519"/>
              </a:lnSpc>
              <a:spcBef>
                <a:spcPct val="0"/>
              </a:spcBef>
            </a:pPr>
            <a:r>
              <a:rPr lang="en-US" sz="1799" dirty="0">
                <a:solidFill>
                  <a:srgbClr val="FFFFFF"/>
                </a:solidFill>
                <a:latin typeface="Roboto Condensed Bold"/>
              </a:rPr>
              <a:t>            &lt;</a:t>
            </a:r>
            <a:r>
              <a:rPr lang="en-US" sz="1799" dirty="0" err="1">
                <a:solidFill>
                  <a:srgbClr val="FFFFFF"/>
                </a:solidFill>
                <a:latin typeface="Roboto Condensed Bold"/>
              </a:rPr>
              <a:t>hr</a:t>
            </a:r>
            <a:r>
              <a:rPr lang="en-US" sz="1799" dirty="0">
                <a:solidFill>
                  <a:srgbClr val="FFFFFF"/>
                </a:solidFill>
                <a:latin typeface="Roboto Condensed Bold"/>
              </a:rPr>
              <a:t> class="line"&gt;</a:t>
            </a:r>
          </a:p>
        </p:txBody>
      </p:sp>
      <p:sp>
        <p:nvSpPr>
          <p:cNvPr id="5" name="TextBox 5"/>
          <p:cNvSpPr txBox="1"/>
          <p:nvPr/>
        </p:nvSpPr>
        <p:spPr>
          <a:xfrm>
            <a:off x="9144000" y="1660696"/>
            <a:ext cx="4984790" cy="78600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           &lt;div class="contain"&gt;</a:t>
            </a:r>
          </a:p>
          <a:p>
            <a:pPr algn="l">
              <a:lnSpc>
                <a:spcPts val="2519"/>
              </a:lnSpc>
              <a:spcBef>
                <a:spcPct val="0"/>
              </a:spcBef>
            </a:pPr>
            <a:r>
              <a:rPr lang="en-US" sz="1799" dirty="0">
                <a:solidFill>
                  <a:srgbClr val="FFFFFF"/>
                </a:solidFill>
                <a:latin typeface="Roboto Condensed Bold"/>
              </a:rPr>
              <a:t>                &lt;div class="part1"&gt;</a:t>
            </a:r>
          </a:p>
          <a:p>
            <a:pPr algn="l">
              <a:lnSpc>
                <a:spcPts val="2519"/>
              </a:lnSpc>
              <a:spcBef>
                <a:spcPct val="0"/>
              </a:spcBef>
            </a:pPr>
            <a:r>
              <a:rPr lang="en-US" sz="1799" dirty="0">
                <a:solidFill>
                  <a:srgbClr val="FFFFFF"/>
                </a:solidFill>
                <a:latin typeface="Roboto Condensed Bold"/>
              </a:rPr>
              <a:t>                   &lt;p id="city"&gt;</a:t>
            </a:r>
            <a:r>
              <a:rPr lang="en-US" sz="1799" dirty="0" err="1">
                <a:solidFill>
                  <a:srgbClr val="FFFFFF"/>
                </a:solidFill>
                <a:latin typeface="Roboto Condensed Bold"/>
              </a:rPr>
              <a:t>amman</a:t>
            </a:r>
            <a:r>
              <a:rPr lang="en-US" sz="1799" dirty="0">
                <a:solidFill>
                  <a:srgbClr val="FFFFFF"/>
                </a:solidFill>
                <a:latin typeface="Roboto Condensed Bold"/>
              </a:rPr>
              <a:t>&lt;/p&gt;</a:t>
            </a:r>
          </a:p>
          <a:p>
            <a:pPr algn="l">
              <a:lnSpc>
                <a:spcPts val="2519"/>
              </a:lnSpc>
              <a:spcBef>
                <a:spcPct val="0"/>
              </a:spcBef>
            </a:pPr>
            <a:r>
              <a:rPr lang="en-US" sz="1799" dirty="0">
                <a:solidFill>
                  <a:srgbClr val="FFFFFF"/>
                </a:solidFill>
                <a:latin typeface="Roboto Condensed Bold"/>
              </a:rPr>
              <a:t>                   &lt;p id="date"&gt;</a:t>
            </a:r>
            <a:r>
              <a:rPr lang="en-US" sz="1799" dirty="0" err="1">
                <a:solidFill>
                  <a:srgbClr val="FFFFFF"/>
                </a:solidFill>
                <a:latin typeface="Roboto Condensed Bold"/>
              </a:rPr>
              <a:t>Friday,May</a:t>
            </a:r>
            <a:r>
              <a:rPr lang="en-US" sz="1799" dirty="0">
                <a:solidFill>
                  <a:srgbClr val="FFFFFF"/>
                </a:solidFill>
                <a:latin typeface="Roboto Condensed Bold"/>
              </a:rPr>
              <a:t> 17&lt;/p&gt;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class="part2"&gt;</a:t>
            </a:r>
          </a:p>
          <a:p>
            <a:pPr algn="l">
              <a:lnSpc>
                <a:spcPts val="2519"/>
              </a:lnSpc>
              <a:spcBef>
                <a:spcPct val="0"/>
              </a:spcBef>
            </a:pPr>
            <a:r>
              <a:rPr lang="en-US" sz="1799" dirty="0">
                <a:solidFill>
                  <a:srgbClr val="FFFFFF"/>
                </a:solidFill>
                <a:latin typeface="Roboto Condensed Bold"/>
              </a:rPr>
              <a:t>                    &lt;p id="temp"&gt;24&amp;#8451&lt;/p&gt;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class="part3"&gt;</a:t>
            </a:r>
          </a:p>
          <a:p>
            <a:pPr algn="l">
              <a:lnSpc>
                <a:spcPts val="2519"/>
              </a:lnSpc>
              <a:spcBef>
                <a:spcPct val="0"/>
              </a:spcBef>
            </a:pPr>
            <a:r>
              <a:rPr lang="en-US" sz="1799" dirty="0">
                <a:solidFill>
                  <a:srgbClr val="FFFFFF"/>
                </a:solidFill>
                <a:latin typeface="Roboto Condensed Bold"/>
              </a:rPr>
              <a:t>                    &lt;h3 class="hpart3"&gt;partly cloudy&lt;/h3&gt;</a:t>
            </a:r>
          </a:p>
          <a:p>
            <a:pPr algn="l">
              <a:lnSpc>
                <a:spcPts val="2519"/>
              </a:lnSpc>
              <a:spcBef>
                <a:spcPct val="0"/>
              </a:spcBef>
            </a:pPr>
            <a:r>
              <a:rPr lang="en-US" sz="1799" dirty="0">
                <a:solidFill>
                  <a:srgbClr val="FFFFFF"/>
                </a:solidFill>
                <a:latin typeface="Roboto Condensed Bold"/>
              </a:rPr>
              <a:t>                    &lt;p id="description"&gt;weather condition:&lt;/p&gt;</a:t>
            </a:r>
          </a:p>
          <a:p>
            <a:pPr algn="l">
              <a:lnSpc>
                <a:spcPts val="2519"/>
              </a:lnSpc>
              <a:spcBef>
                <a:spcPct val="0"/>
              </a:spcBef>
            </a:pPr>
            <a:r>
              <a:rPr lang="en-US" sz="1799" dirty="0">
                <a:solidFill>
                  <a:srgbClr val="FFFFFF"/>
                </a:solidFill>
                <a:latin typeface="Roboto Condensed Bold"/>
              </a:rPr>
              <a:t>                    &lt;p id="humidity"&gt;Humidity:&lt;/p&gt;</a:t>
            </a:r>
          </a:p>
          <a:p>
            <a:pPr algn="l">
              <a:lnSpc>
                <a:spcPts val="2519"/>
              </a:lnSpc>
              <a:spcBef>
                <a:spcPct val="0"/>
              </a:spcBef>
            </a:pPr>
            <a:r>
              <a:rPr lang="en-US" sz="1799" dirty="0">
                <a:solidFill>
                  <a:srgbClr val="FFFFFF"/>
                </a:solidFill>
                <a:latin typeface="Roboto Condensed Bold"/>
              </a:rPr>
              <a:t>                    &lt;p id="wind"&gt;Wind speed: &lt;/p&gt;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id="</a:t>
            </a:r>
            <a:r>
              <a:rPr lang="en-US" sz="1799" dirty="0" err="1">
                <a:solidFill>
                  <a:srgbClr val="FFFFFF"/>
                </a:solidFill>
                <a:latin typeface="Roboto Condensed Bold"/>
              </a:rPr>
              <a:t>weeklyForecast</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class="part4"&gt;</a:t>
            </a:r>
          </a:p>
          <a:p>
            <a:pPr algn="l">
              <a:lnSpc>
                <a:spcPts val="2519"/>
              </a:lnSpc>
              <a:spcBef>
                <a:spcPct val="0"/>
              </a:spcBef>
            </a:pPr>
            <a:r>
              <a:rPr lang="en-US" sz="1799" dirty="0">
                <a:solidFill>
                  <a:srgbClr val="FFFFFF"/>
                </a:solidFill>
                <a:latin typeface="Roboto Condensed Bold"/>
              </a:rPr>
              <a:t>                    &lt;span&gt;&amp;#127780;&lt;/span&gt;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&lt;/body&gt;</a:t>
            </a:r>
          </a:p>
        </p:txBody>
      </p:sp>
      <p:sp>
        <p:nvSpPr>
          <p:cNvPr id="6" name="Freeform 6"/>
          <p:cNvSpPr/>
          <p:nvPr/>
        </p:nvSpPr>
        <p:spPr>
          <a:xfrm>
            <a:off x="8786372"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5">
            <a:extLst>
              <a:ext uri="{FF2B5EF4-FFF2-40B4-BE49-F238E27FC236}">
                <a16:creationId xmlns:a16="http://schemas.microsoft.com/office/drawing/2014/main" id="{5EB061A3-F6B7-93AF-4890-2405639AB73B}"/>
              </a:ext>
            </a:extLst>
          </p:cNvPr>
          <p:cNvSpPr txBox="1"/>
          <p:nvPr/>
        </p:nvSpPr>
        <p:spPr>
          <a:xfrm>
            <a:off x="-11444822" y="50482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8" name="TextBox 2">
            <a:extLst>
              <a:ext uri="{FF2B5EF4-FFF2-40B4-BE49-F238E27FC236}">
                <a16:creationId xmlns:a16="http://schemas.microsoft.com/office/drawing/2014/main" id="{AD703165-8894-D994-54C5-D3E3B77A04C2}"/>
              </a:ext>
            </a:extLst>
          </p:cNvPr>
          <p:cNvSpPr txBox="1"/>
          <p:nvPr/>
        </p:nvSpPr>
        <p:spPr>
          <a:xfrm>
            <a:off x="-4323099" y="1159046"/>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9" name="TextBox 6">
            <a:extLst>
              <a:ext uri="{FF2B5EF4-FFF2-40B4-BE49-F238E27FC236}">
                <a16:creationId xmlns:a16="http://schemas.microsoft.com/office/drawing/2014/main" id="{9A317000-AA45-2042-3E3A-7C8003293C8E}"/>
              </a:ext>
            </a:extLst>
          </p:cNvPr>
          <p:cNvSpPr txBox="1"/>
          <p:nvPr/>
        </p:nvSpPr>
        <p:spPr>
          <a:xfrm>
            <a:off x="-2844452" y="461645"/>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8375158" y="1362221"/>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3" name="Freeform 3"/>
          <p:cNvSpPr/>
          <p:nvPr/>
        </p:nvSpPr>
        <p:spPr>
          <a:xfrm>
            <a:off x="12457873" y="0"/>
            <a:ext cx="51435" cy="10287000"/>
          </a:xfrm>
          <a:custGeom>
            <a:avLst/>
            <a:gdLst/>
            <a:ahLst/>
            <a:cxnLst/>
            <a:rect l="l" t="t" r="r" b="b"/>
            <a:pathLst>
              <a:path w="51435" h="10287000">
                <a:moveTo>
                  <a:pt x="0" y="0"/>
                </a:moveTo>
                <a:lnTo>
                  <a:pt x="51435" y="0"/>
                </a:lnTo>
                <a:lnTo>
                  <a:pt x="51435"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7436231" y="-19050"/>
            <a:ext cx="1518706"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CSS</a:t>
            </a:r>
          </a:p>
        </p:txBody>
      </p:sp>
      <p:sp>
        <p:nvSpPr>
          <p:cNvPr id="5" name="TextBox 5"/>
          <p:cNvSpPr txBox="1"/>
          <p:nvPr/>
        </p:nvSpPr>
        <p:spPr>
          <a:xfrm>
            <a:off x="240725" y="46164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6" name="TextBox 6"/>
          <p:cNvSpPr txBox="1"/>
          <p:nvPr/>
        </p:nvSpPr>
        <p:spPr>
          <a:xfrm>
            <a:off x="12690283" y="447821"/>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
        <p:nvSpPr>
          <p:cNvPr id="7" name="Freeform 7"/>
          <p:cNvSpPr/>
          <p:nvPr/>
        </p:nvSpPr>
        <p:spPr>
          <a:xfrm>
            <a:off x="8148859" y="1159510"/>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4">
            <a:extLst>
              <a:ext uri="{FF2B5EF4-FFF2-40B4-BE49-F238E27FC236}">
                <a16:creationId xmlns:a16="http://schemas.microsoft.com/office/drawing/2014/main" id="{4DA22B02-6250-94F2-84E1-8B4102109C2E}"/>
              </a:ext>
            </a:extLst>
          </p:cNvPr>
          <p:cNvSpPr txBox="1"/>
          <p:nvPr/>
        </p:nvSpPr>
        <p:spPr>
          <a:xfrm>
            <a:off x="18592800" y="1362221"/>
            <a:ext cx="8786372" cy="66027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    &lt;meta charset="UTF-8"&gt;</a:t>
            </a:r>
          </a:p>
          <a:p>
            <a:pPr algn="l">
              <a:lnSpc>
                <a:spcPts val="2519"/>
              </a:lnSpc>
              <a:spcBef>
                <a:spcPct val="0"/>
              </a:spcBef>
            </a:pPr>
            <a:r>
              <a:rPr lang="en-US" sz="1799" dirty="0">
                <a:solidFill>
                  <a:srgbClr val="FFFFFF"/>
                </a:solidFill>
                <a:latin typeface="Roboto Condensed Bold"/>
              </a:rPr>
              <a:t>    &lt;meta name="viewport" content="width=device-width, initial-scale=1.0"&gt;</a:t>
            </a:r>
          </a:p>
          <a:p>
            <a:pPr algn="l">
              <a:lnSpc>
                <a:spcPts val="2519"/>
              </a:lnSpc>
              <a:spcBef>
                <a:spcPct val="0"/>
              </a:spcBef>
            </a:pPr>
            <a:r>
              <a:rPr lang="en-US" sz="1799" dirty="0">
                <a:solidFill>
                  <a:srgbClr val="FFFFFF"/>
                </a:solidFill>
                <a:latin typeface="Roboto Condensed Bold"/>
              </a:rPr>
              <a:t>    &lt;link </a:t>
            </a:r>
            <a:r>
              <a:rPr lang="en-US" sz="1799" dirty="0" err="1">
                <a:solidFill>
                  <a:srgbClr val="FFFFFF"/>
                </a:solidFill>
                <a:latin typeface="Roboto Condensed Bold"/>
              </a:rPr>
              <a:t>rel</a:t>
            </a:r>
            <a:r>
              <a:rPr lang="en-US" sz="1799" dirty="0">
                <a:solidFill>
                  <a:srgbClr val="FFFFFF"/>
                </a:solidFill>
                <a:latin typeface="Roboto Condensed Bold"/>
              </a:rPr>
              <a:t>="stylesheet" </a:t>
            </a:r>
            <a:r>
              <a:rPr lang="en-US" sz="1799" dirty="0" err="1">
                <a:solidFill>
                  <a:srgbClr val="FFFFFF"/>
                </a:solidFill>
                <a:latin typeface="Roboto Condensed Bold"/>
              </a:rPr>
              <a:t>href</a:t>
            </a:r>
            <a:r>
              <a:rPr lang="en-US" sz="1799" dirty="0">
                <a:solidFill>
                  <a:srgbClr val="FFFFFF"/>
                </a:solidFill>
                <a:latin typeface="Roboto Condensed Bold"/>
              </a:rPr>
              <a:t>="https://cdnjs.cloudflare.com/ajax/libs/font-awesome/4.7.0/</a:t>
            </a:r>
            <a:r>
              <a:rPr lang="en-US" sz="1799" dirty="0" err="1">
                <a:solidFill>
                  <a:srgbClr val="FFFFFF"/>
                </a:solidFill>
                <a:latin typeface="Roboto Condensed Bold"/>
              </a:rPr>
              <a:t>css</a:t>
            </a:r>
            <a:r>
              <a:rPr lang="en-US" sz="1799" dirty="0">
                <a:solidFill>
                  <a:srgbClr val="FFFFFF"/>
                </a:solidFill>
                <a:latin typeface="Roboto Condensed Bold"/>
              </a:rPr>
              <a:t>/font-awesome.min.css"&gt;</a:t>
            </a:r>
          </a:p>
          <a:p>
            <a:pPr algn="l">
              <a:lnSpc>
                <a:spcPts val="2519"/>
              </a:lnSpc>
              <a:spcBef>
                <a:spcPct val="0"/>
              </a:spcBef>
            </a:pPr>
            <a:r>
              <a:rPr lang="en-US" sz="1799" dirty="0">
                <a:solidFill>
                  <a:srgbClr val="FFFFFF"/>
                </a:solidFill>
                <a:latin typeface="Roboto Condensed Bold"/>
              </a:rPr>
              <a:t>    &lt;title&gt;Web Applications&lt;/title&gt;</a:t>
            </a:r>
          </a:p>
          <a:p>
            <a:pPr algn="l">
              <a:lnSpc>
                <a:spcPts val="2519"/>
              </a:lnSpc>
              <a:spcBef>
                <a:spcPct val="0"/>
              </a:spcBef>
            </a:pPr>
            <a:r>
              <a:rPr lang="en-US" sz="1799" dirty="0">
                <a:solidFill>
                  <a:srgbClr val="FFFFFF"/>
                </a:solidFill>
                <a:latin typeface="Roboto Condensed Bold"/>
              </a:rPr>
              <a:t>&lt;/head&gt;</a:t>
            </a:r>
          </a:p>
          <a:p>
            <a:pPr algn="l">
              <a:lnSpc>
                <a:spcPts val="2519"/>
              </a:lnSpc>
              <a:spcBef>
                <a:spcPct val="0"/>
              </a:spcBef>
            </a:pPr>
            <a:r>
              <a:rPr lang="en-US" sz="1799" dirty="0">
                <a:solidFill>
                  <a:srgbClr val="FFFFFF"/>
                </a:solidFill>
                <a:latin typeface="Roboto Condensed Bold"/>
              </a:rPr>
              <a:t>&lt;body&gt;</a:t>
            </a:r>
          </a:p>
          <a:p>
            <a:pPr algn="l">
              <a:lnSpc>
                <a:spcPts val="2519"/>
              </a:lnSpc>
              <a:spcBef>
                <a:spcPct val="0"/>
              </a:spcBef>
            </a:pPr>
            <a:r>
              <a:rPr lang="en-US" sz="1799" dirty="0">
                <a:solidFill>
                  <a:srgbClr val="FFFFFF"/>
                </a:solidFill>
                <a:latin typeface="Roboto Condensed Bold"/>
              </a:rPr>
              <a:t>    &lt;div class="container"&gt;</a:t>
            </a:r>
          </a:p>
          <a:p>
            <a:pPr algn="l">
              <a:lnSpc>
                <a:spcPts val="2519"/>
              </a:lnSpc>
              <a:spcBef>
                <a:spcPct val="0"/>
              </a:spcBef>
            </a:pPr>
            <a:r>
              <a:rPr lang="en-US" sz="1799" dirty="0">
                <a:solidFill>
                  <a:srgbClr val="FFFFFF"/>
                </a:solidFill>
                <a:latin typeface="Roboto Condensed Bold"/>
              </a:rPr>
              <a:t>        &lt;div class="header"&gt;</a:t>
            </a:r>
          </a:p>
          <a:p>
            <a:pPr algn="l">
              <a:lnSpc>
                <a:spcPts val="2519"/>
              </a:lnSpc>
              <a:spcBef>
                <a:spcPct val="0"/>
              </a:spcBef>
            </a:pPr>
            <a:r>
              <a:rPr lang="en-US" sz="1799" dirty="0">
                <a:solidFill>
                  <a:srgbClr val="FFFFFF"/>
                </a:solidFill>
                <a:latin typeface="Roboto Condensed Bold"/>
              </a:rPr>
              <a:t>            &lt;div class="head"&gt;</a:t>
            </a:r>
          </a:p>
          <a:p>
            <a:pPr algn="l">
              <a:lnSpc>
                <a:spcPts val="2519"/>
              </a:lnSpc>
              <a:spcBef>
                <a:spcPct val="0"/>
              </a:spcBef>
            </a:pPr>
            <a:r>
              <a:rPr lang="en-US" sz="1799" dirty="0">
                <a:solidFill>
                  <a:srgbClr val="FFFFFF"/>
                </a:solidFill>
                <a:latin typeface="Roboto Condensed Bold"/>
              </a:rPr>
              <a:t>                &lt;input type="text" name="location" id="loc" placeholder=" enter (city/country) name"   required&gt;</a:t>
            </a:r>
          </a:p>
          <a:p>
            <a:pPr algn="l">
              <a:lnSpc>
                <a:spcPts val="2519"/>
              </a:lnSpc>
              <a:spcBef>
                <a:spcPct val="0"/>
              </a:spcBef>
            </a:pPr>
            <a:r>
              <a:rPr lang="en-US" sz="1799" dirty="0">
                <a:solidFill>
                  <a:srgbClr val="FFFFFF"/>
                </a:solidFill>
                <a:latin typeface="Roboto Condensed Bold"/>
              </a:rPr>
              <a:t>                &lt;button id="</a:t>
            </a:r>
            <a:r>
              <a:rPr lang="en-US" sz="1799" dirty="0" err="1">
                <a:solidFill>
                  <a:srgbClr val="FFFFFF"/>
                </a:solidFill>
                <a:latin typeface="Roboto Condensed Bold"/>
              </a:rPr>
              <a:t>getWeather</a:t>
            </a:r>
            <a:r>
              <a:rPr lang="en-US" sz="1799" dirty="0">
                <a:solidFill>
                  <a:srgbClr val="FFFFFF"/>
                </a:solidFill>
                <a:latin typeface="Roboto Condensed Bold"/>
              </a:rPr>
              <a:t>"&gt;&lt;</a:t>
            </a:r>
            <a:r>
              <a:rPr lang="en-US" sz="1799" dirty="0" err="1">
                <a:solidFill>
                  <a:srgbClr val="FFFFFF"/>
                </a:solidFill>
                <a:latin typeface="Roboto Condensed Bold"/>
              </a:rPr>
              <a:t>i</a:t>
            </a:r>
            <a:r>
              <a:rPr lang="en-US" sz="1799" dirty="0">
                <a:solidFill>
                  <a:srgbClr val="FFFFFF"/>
                </a:solidFill>
                <a:latin typeface="Roboto Condensed Bold"/>
              </a:rPr>
              <a:t> class="fa fa-search"&gt;&lt;/</a:t>
            </a:r>
            <a:r>
              <a:rPr lang="en-US" sz="1799" dirty="0" err="1">
                <a:solidFill>
                  <a:srgbClr val="FFFFFF"/>
                </a:solidFill>
                <a:latin typeface="Roboto Condensed Bold"/>
              </a:rPr>
              <a:t>i</a:t>
            </a:r>
            <a:r>
              <a:rPr lang="en-US" sz="1799" dirty="0">
                <a:solidFill>
                  <a:srgbClr val="FFFFFF"/>
                </a:solidFill>
                <a:latin typeface="Roboto Condensed Bold"/>
              </a:rPr>
              <a:t>&gt;&lt;/button&gt;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a:t>
            </a:r>
            <a:r>
              <a:rPr lang="en-US" sz="1799" dirty="0" err="1">
                <a:solidFill>
                  <a:srgbClr val="FFFFFF"/>
                </a:solidFill>
                <a:latin typeface="Roboto Condensed Bold"/>
              </a:rPr>
              <a:t>mainer</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 class="main"&gt;</a:t>
            </a:r>
          </a:p>
          <a:p>
            <a:pPr algn="l">
              <a:lnSpc>
                <a:spcPts val="2519"/>
              </a:lnSpc>
              <a:spcBef>
                <a:spcPct val="0"/>
              </a:spcBef>
            </a:pPr>
            <a:r>
              <a:rPr lang="en-US" sz="1799" dirty="0">
                <a:solidFill>
                  <a:srgbClr val="FFFFFF"/>
                </a:solidFill>
                <a:latin typeface="Roboto Condensed Bold"/>
              </a:rPr>
              <a:t>            &lt;h1 id="header" class="</a:t>
            </a:r>
            <a:r>
              <a:rPr lang="en-US" sz="1799" dirty="0" err="1">
                <a:solidFill>
                  <a:srgbClr val="FFFFFF"/>
                </a:solidFill>
                <a:latin typeface="Roboto Condensed Bold"/>
              </a:rPr>
              <a:t>locname</a:t>
            </a:r>
            <a:r>
              <a:rPr lang="en-US" sz="1799" dirty="0">
                <a:solidFill>
                  <a:srgbClr val="FFFFFF"/>
                </a:solidFill>
                <a:latin typeface="Roboto Condensed Bold"/>
              </a:rPr>
              <a:t>" class="city"&gt;Today's weather&lt;/h1&gt;</a:t>
            </a:r>
          </a:p>
          <a:p>
            <a:pPr algn="l">
              <a:lnSpc>
                <a:spcPts val="2519"/>
              </a:lnSpc>
              <a:spcBef>
                <a:spcPct val="0"/>
              </a:spcBef>
            </a:pPr>
            <a:r>
              <a:rPr lang="en-US" sz="1799" dirty="0">
                <a:solidFill>
                  <a:srgbClr val="FFFFFF"/>
                </a:solidFill>
                <a:latin typeface="Roboto Condensed Bold"/>
              </a:rPr>
              <a:t>            &lt;</a:t>
            </a:r>
            <a:r>
              <a:rPr lang="en-US" sz="1799" dirty="0" err="1">
                <a:solidFill>
                  <a:srgbClr val="FFFFFF"/>
                </a:solidFill>
                <a:latin typeface="Roboto Condensed Bold"/>
              </a:rPr>
              <a:t>hr</a:t>
            </a:r>
            <a:r>
              <a:rPr lang="en-US" sz="1799" dirty="0">
                <a:solidFill>
                  <a:srgbClr val="FFFFFF"/>
                </a:solidFill>
                <a:latin typeface="Roboto Condensed Bold"/>
              </a:rPr>
              <a:t> class="line"&gt;</a:t>
            </a:r>
          </a:p>
        </p:txBody>
      </p:sp>
      <p:sp>
        <p:nvSpPr>
          <p:cNvPr id="9" name="TextBox 5">
            <a:extLst>
              <a:ext uri="{FF2B5EF4-FFF2-40B4-BE49-F238E27FC236}">
                <a16:creationId xmlns:a16="http://schemas.microsoft.com/office/drawing/2014/main" id="{37754D6B-CB6D-FC18-5E4A-088570DA51CE}"/>
              </a:ext>
            </a:extLst>
          </p:cNvPr>
          <p:cNvSpPr txBox="1"/>
          <p:nvPr/>
        </p:nvSpPr>
        <p:spPr>
          <a:xfrm>
            <a:off x="18592800" y="1562100"/>
            <a:ext cx="4984790" cy="7860030"/>
          </a:xfrm>
          <a:prstGeom prst="rect">
            <a:avLst/>
          </a:prstGeom>
        </p:spPr>
        <p:txBody>
          <a:bodyPr lIns="0" tIns="0" rIns="0" bIns="0" rtlCol="0" anchor="t">
            <a:spAutoFit/>
          </a:bodyPr>
          <a:lstStyle/>
          <a:p>
            <a:pPr algn="l">
              <a:lnSpc>
                <a:spcPts val="2519"/>
              </a:lnSpc>
              <a:spcBef>
                <a:spcPct val="0"/>
              </a:spcBef>
            </a:pPr>
            <a:r>
              <a:rPr lang="en-US" sz="1799" dirty="0">
                <a:solidFill>
                  <a:srgbClr val="FFFFFF"/>
                </a:solidFill>
                <a:latin typeface="Roboto Condensed Bold"/>
              </a:rPr>
              <a:t>           &lt;div class="contain"&gt;</a:t>
            </a:r>
          </a:p>
          <a:p>
            <a:pPr algn="l">
              <a:lnSpc>
                <a:spcPts val="2519"/>
              </a:lnSpc>
              <a:spcBef>
                <a:spcPct val="0"/>
              </a:spcBef>
            </a:pPr>
            <a:r>
              <a:rPr lang="en-US" sz="1799" dirty="0">
                <a:solidFill>
                  <a:srgbClr val="FFFFFF"/>
                </a:solidFill>
                <a:latin typeface="Roboto Condensed Bold"/>
              </a:rPr>
              <a:t>                &lt;div class="part1"&gt;</a:t>
            </a:r>
          </a:p>
          <a:p>
            <a:pPr algn="l">
              <a:lnSpc>
                <a:spcPts val="2519"/>
              </a:lnSpc>
              <a:spcBef>
                <a:spcPct val="0"/>
              </a:spcBef>
            </a:pPr>
            <a:r>
              <a:rPr lang="en-US" sz="1799" dirty="0">
                <a:solidFill>
                  <a:srgbClr val="FFFFFF"/>
                </a:solidFill>
                <a:latin typeface="Roboto Condensed Bold"/>
              </a:rPr>
              <a:t>                   &lt;p id="city"&gt;</a:t>
            </a:r>
            <a:r>
              <a:rPr lang="en-US" sz="1799" dirty="0" err="1">
                <a:solidFill>
                  <a:srgbClr val="FFFFFF"/>
                </a:solidFill>
                <a:latin typeface="Roboto Condensed Bold"/>
              </a:rPr>
              <a:t>amman</a:t>
            </a:r>
            <a:r>
              <a:rPr lang="en-US" sz="1799" dirty="0">
                <a:solidFill>
                  <a:srgbClr val="FFFFFF"/>
                </a:solidFill>
                <a:latin typeface="Roboto Condensed Bold"/>
              </a:rPr>
              <a:t>&lt;/p&gt;</a:t>
            </a:r>
          </a:p>
          <a:p>
            <a:pPr algn="l">
              <a:lnSpc>
                <a:spcPts val="2519"/>
              </a:lnSpc>
              <a:spcBef>
                <a:spcPct val="0"/>
              </a:spcBef>
            </a:pPr>
            <a:r>
              <a:rPr lang="en-US" sz="1799" dirty="0">
                <a:solidFill>
                  <a:srgbClr val="FFFFFF"/>
                </a:solidFill>
                <a:latin typeface="Roboto Condensed Bold"/>
              </a:rPr>
              <a:t>                   &lt;p id="date"&gt;</a:t>
            </a:r>
            <a:r>
              <a:rPr lang="en-US" sz="1799" dirty="0" err="1">
                <a:solidFill>
                  <a:srgbClr val="FFFFFF"/>
                </a:solidFill>
                <a:latin typeface="Roboto Condensed Bold"/>
              </a:rPr>
              <a:t>Friday,May</a:t>
            </a:r>
            <a:r>
              <a:rPr lang="en-US" sz="1799" dirty="0">
                <a:solidFill>
                  <a:srgbClr val="FFFFFF"/>
                </a:solidFill>
                <a:latin typeface="Roboto Condensed Bold"/>
              </a:rPr>
              <a:t> 17&lt;/p&gt;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class="part2"&gt;</a:t>
            </a:r>
          </a:p>
          <a:p>
            <a:pPr algn="l">
              <a:lnSpc>
                <a:spcPts val="2519"/>
              </a:lnSpc>
              <a:spcBef>
                <a:spcPct val="0"/>
              </a:spcBef>
            </a:pPr>
            <a:r>
              <a:rPr lang="en-US" sz="1799" dirty="0">
                <a:solidFill>
                  <a:srgbClr val="FFFFFF"/>
                </a:solidFill>
                <a:latin typeface="Roboto Condensed Bold"/>
              </a:rPr>
              <a:t>                    &lt;p id="temp"&gt;24&amp;#8451&lt;/p&gt;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class="part3"&gt;</a:t>
            </a:r>
          </a:p>
          <a:p>
            <a:pPr algn="l">
              <a:lnSpc>
                <a:spcPts val="2519"/>
              </a:lnSpc>
              <a:spcBef>
                <a:spcPct val="0"/>
              </a:spcBef>
            </a:pPr>
            <a:r>
              <a:rPr lang="en-US" sz="1799" dirty="0">
                <a:solidFill>
                  <a:srgbClr val="FFFFFF"/>
                </a:solidFill>
                <a:latin typeface="Roboto Condensed Bold"/>
              </a:rPr>
              <a:t>                    &lt;h3 class="hpart3"&gt;partly cloudy&lt;/h3&gt;</a:t>
            </a:r>
          </a:p>
          <a:p>
            <a:pPr algn="l">
              <a:lnSpc>
                <a:spcPts val="2519"/>
              </a:lnSpc>
              <a:spcBef>
                <a:spcPct val="0"/>
              </a:spcBef>
            </a:pPr>
            <a:r>
              <a:rPr lang="en-US" sz="1799" dirty="0">
                <a:solidFill>
                  <a:srgbClr val="FFFFFF"/>
                </a:solidFill>
                <a:latin typeface="Roboto Condensed Bold"/>
              </a:rPr>
              <a:t>                    &lt;p id="description"&gt;weather condition:&lt;/p&gt;</a:t>
            </a:r>
          </a:p>
          <a:p>
            <a:pPr algn="l">
              <a:lnSpc>
                <a:spcPts val="2519"/>
              </a:lnSpc>
              <a:spcBef>
                <a:spcPct val="0"/>
              </a:spcBef>
            </a:pPr>
            <a:r>
              <a:rPr lang="en-US" sz="1799" dirty="0">
                <a:solidFill>
                  <a:srgbClr val="FFFFFF"/>
                </a:solidFill>
                <a:latin typeface="Roboto Condensed Bold"/>
              </a:rPr>
              <a:t>                    &lt;p id="humidity"&gt;Humidity:&lt;/p&gt;</a:t>
            </a:r>
          </a:p>
          <a:p>
            <a:pPr algn="l">
              <a:lnSpc>
                <a:spcPts val="2519"/>
              </a:lnSpc>
              <a:spcBef>
                <a:spcPct val="0"/>
              </a:spcBef>
            </a:pPr>
            <a:r>
              <a:rPr lang="en-US" sz="1799" dirty="0">
                <a:solidFill>
                  <a:srgbClr val="FFFFFF"/>
                </a:solidFill>
                <a:latin typeface="Roboto Condensed Bold"/>
              </a:rPr>
              <a:t>                    &lt;p id="wind"&gt;Wind speed: &lt;/p&gt;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 id="</a:t>
            </a:r>
            <a:r>
              <a:rPr lang="en-US" sz="1799" dirty="0" err="1">
                <a:solidFill>
                  <a:srgbClr val="FFFFFF"/>
                </a:solidFill>
                <a:latin typeface="Roboto Condensed Bold"/>
              </a:rPr>
              <a:t>weeklyForecast</a:t>
            </a:r>
            <a:r>
              <a:rPr lang="en-US" sz="1799" dirty="0">
                <a:solidFill>
                  <a:srgbClr val="FFFFFF"/>
                </a:solidFill>
                <a:latin typeface="Roboto Condensed Bold"/>
              </a:rPr>
              <a:t>"&gt;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endParaRPr lang="en-US" sz="1799" dirty="0">
              <a:solidFill>
                <a:srgbClr val="FFFFFF"/>
              </a:solidFill>
              <a:latin typeface="Roboto Condensed Bold"/>
            </a:endParaRPr>
          </a:p>
          <a:p>
            <a:pPr algn="l">
              <a:lnSpc>
                <a:spcPts val="2519"/>
              </a:lnSpc>
              <a:spcBef>
                <a:spcPct val="0"/>
              </a:spcBef>
            </a:pPr>
            <a:r>
              <a:rPr lang="en-US" sz="1799" dirty="0">
                <a:solidFill>
                  <a:srgbClr val="FFFFFF"/>
                </a:solidFill>
                <a:latin typeface="Roboto Condensed Bold"/>
              </a:rPr>
              <a:t>                &lt;div class="part4"&gt;</a:t>
            </a:r>
          </a:p>
          <a:p>
            <a:pPr algn="l">
              <a:lnSpc>
                <a:spcPts val="2519"/>
              </a:lnSpc>
              <a:spcBef>
                <a:spcPct val="0"/>
              </a:spcBef>
            </a:pPr>
            <a:r>
              <a:rPr lang="en-US" sz="1799" dirty="0">
                <a:solidFill>
                  <a:srgbClr val="FFFFFF"/>
                </a:solidFill>
                <a:latin typeface="Roboto Condensed Bold"/>
              </a:rPr>
              <a:t>                    &lt;span&gt;&amp;#127780;&lt;/span&gt;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    &lt;/div&gt;</a:t>
            </a:r>
          </a:p>
          <a:p>
            <a:pPr algn="l">
              <a:lnSpc>
                <a:spcPts val="2519"/>
              </a:lnSpc>
              <a:spcBef>
                <a:spcPct val="0"/>
              </a:spcBef>
            </a:pPr>
            <a:r>
              <a:rPr lang="en-US" sz="1799" dirty="0">
                <a:solidFill>
                  <a:srgbClr val="FFFFFF"/>
                </a:solidFill>
                <a:latin typeface="Roboto Condensed Bold"/>
              </a:rPr>
              <a:t>&lt;/body&gt;</a:t>
            </a:r>
          </a:p>
        </p:txBody>
      </p:sp>
      <p:sp>
        <p:nvSpPr>
          <p:cNvPr id="12" name="TextBox 4">
            <a:extLst>
              <a:ext uri="{FF2B5EF4-FFF2-40B4-BE49-F238E27FC236}">
                <a16:creationId xmlns:a16="http://schemas.microsoft.com/office/drawing/2014/main" id="{CFB1215F-3B43-0F5E-B7FE-CA77364EA75A}"/>
              </a:ext>
            </a:extLst>
          </p:cNvPr>
          <p:cNvSpPr txBox="1"/>
          <p:nvPr/>
        </p:nvSpPr>
        <p:spPr>
          <a:xfrm>
            <a:off x="18413749" y="1264774"/>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13" name="TextBox 5">
            <a:extLst>
              <a:ext uri="{FF2B5EF4-FFF2-40B4-BE49-F238E27FC236}">
                <a16:creationId xmlns:a16="http://schemas.microsoft.com/office/drawing/2014/main" id="{B3FB111C-5A75-A7C2-72B8-6B9AA216F256}"/>
              </a:ext>
            </a:extLst>
          </p:cNvPr>
          <p:cNvSpPr txBox="1"/>
          <p:nvPr/>
        </p:nvSpPr>
        <p:spPr>
          <a:xfrm>
            <a:off x="21811179" y="59040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6950388" y="-19050"/>
            <a:ext cx="3417059"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JavaScript</a:t>
            </a:r>
          </a:p>
        </p:txBody>
      </p:sp>
      <p:sp>
        <p:nvSpPr>
          <p:cNvPr id="3" name="Freeform 3"/>
          <p:cNvSpPr/>
          <p:nvPr/>
        </p:nvSpPr>
        <p:spPr>
          <a:xfrm>
            <a:off x="8612193"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37944" y="1286192"/>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5" name="TextBox 5"/>
          <p:cNvSpPr txBox="1"/>
          <p:nvPr/>
        </p:nvSpPr>
        <p:spPr>
          <a:xfrm>
            <a:off x="8811318" y="125715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
        <p:nvSpPr>
          <p:cNvPr id="6" name="TextBox 5">
            <a:extLst>
              <a:ext uri="{FF2B5EF4-FFF2-40B4-BE49-F238E27FC236}">
                <a16:creationId xmlns:a16="http://schemas.microsoft.com/office/drawing/2014/main" id="{33D7B2DB-F32C-B1C3-336B-C1D0A3C03DAB}"/>
              </a:ext>
            </a:extLst>
          </p:cNvPr>
          <p:cNvSpPr txBox="1"/>
          <p:nvPr/>
        </p:nvSpPr>
        <p:spPr>
          <a:xfrm>
            <a:off x="-11444822" y="504825"/>
            <a:ext cx="7121723"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padding: 0px;</a:t>
            </a:r>
          </a:p>
          <a:p>
            <a:pPr algn="l">
              <a:lnSpc>
                <a:spcPts val="1819"/>
              </a:lnSpc>
              <a:spcBef>
                <a:spcPct val="0"/>
              </a:spcBef>
            </a:pPr>
            <a:r>
              <a:rPr lang="en-US" sz="1299" dirty="0">
                <a:solidFill>
                  <a:srgbClr val="FFFFFF"/>
                </a:solidFill>
                <a:latin typeface="Roboto Condensed Bold"/>
              </a:rPr>
              <a:t>    margin: 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.container{</a:t>
            </a:r>
          </a:p>
          <a:p>
            <a:pPr algn="l">
              <a:lnSpc>
                <a:spcPts val="1819"/>
              </a:lnSpc>
              <a:spcBef>
                <a:spcPct val="0"/>
              </a:spcBef>
            </a:pPr>
            <a:r>
              <a:rPr lang="en-US" sz="1299" dirty="0">
                <a:solidFill>
                  <a:srgbClr val="FFFFFF"/>
                </a:solidFill>
                <a:latin typeface="Roboto Condensed Bold"/>
              </a:rPr>
              <a:t>    height: 100vh;</a:t>
            </a:r>
          </a:p>
          <a:p>
            <a:pPr algn="l">
              <a:lnSpc>
                <a:spcPts val="1819"/>
              </a:lnSpc>
              <a:spcBef>
                <a:spcPct val="0"/>
              </a:spcBef>
            </a:pPr>
            <a:r>
              <a:rPr lang="en-US" sz="1299" dirty="0">
                <a:solidFill>
                  <a:srgbClr val="FFFFFF"/>
                </a:solidFill>
                <a:latin typeface="Roboto Condensed Bold"/>
              </a:rPr>
              <a:t>    background-image: linear-gradient(to top, </a:t>
            </a:r>
            <a:r>
              <a:rPr lang="en-US" sz="1299" dirty="0" err="1">
                <a:solidFill>
                  <a:srgbClr val="FFFFFF"/>
                </a:solidFill>
                <a:latin typeface="Roboto Condensed Bold"/>
              </a:rPr>
              <a:t>rgba</a:t>
            </a:r>
            <a:r>
              <a:rPr lang="en-US" sz="1299" dirty="0">
                <a:solidFill>
                  <a:srgbClr val="FFFFFF"/>
                </a:solidFill>
                <a:latin typeface="Roboto Condensed Bold"/>
              </a:rPr>
              <a:t>(0, 0, 0, 0.495) 1%, </a:t>
            </a:r>
            <a:r>
              <a:rPr lang="en-US" sz="1299" dirty="0" err="1">
                <a:solidFill>
                  <a:srgbClr val="FFFFFF"/>
                </a:solidFill>
                <a:latin typeface="Roboto Condensed Bold"/>
              </a:rPr>
              <a:t>rgba</a:t>
            </a:r>
            <a:r>
              <a:rPr lang="en-US" sz="1299" dirty="0">
                <a:solidFill>
                  <a:srgbClr val="FFFFFF"/>
                </a:solidFill>
                <a:latin typeface="Roboto Condensed Bold"/>
              </a:rPr>
              <a:t>(192, 192, 192, 0.797) ); </a:t>
            </a:r>
          </a:p>
          <a:p>
            <a:pPr algn="l">
              <a:lnSpc>
                <a:spcPts val="1819"/>
              </a:lnSpc>
              <a:spcBef>
                <a:spcPct val="0"/>
              </a:spcBef>
            </a:pPr>
            <a:r>
              <a:rPr lang="en-US" sz="1299" dirty="0">
                <a:solidFill>
                  <a:srgbClr val="FFFFFF"/>
                </a:solidFill>
                <a:latin typeface="Roboto Condensed Bold"/>
              </a:rPr>
              <a:t>    padding: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.header{</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a:t>
            </a:r>
            <a:r>
              <a:rPr lang="en-US" sz="1299" dirty="0" err="1">
                <a:solidFill>
                  <a:srgbClr val="FFFFFF"/>
                </a:solidFill>
                <a:latin typeface="Roboto Condensed Bold"/>
              </a:rPr>
              <a:t>mainer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flex-start;</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a:t>
            </a:r>
          </a:p>
          <a:p>
            <a:pPr algn="l">
              <a:lnSpc>
                <a:spcPts val="1819"/>
              </a:lnSpc>
              <a:spcBef>
                <a:spcPct val="0"/>
              </a:spcBef>
            </a:pPr>
            <a:r>
              <a:rPr lang="en-US" sz="1299" dirty="0">
                <a:solidFill>
                  <a:srgbClr val="FFFFFF"/>
                </a:solidFill>
                <a:latin typeface="Roboto Condensed Bold"/>
              </a:rPr>
              <a:t>    height: 120px;</a:t>
            </a:r>
          </a:p>
          <a:p>
            <a:pPr algn="l">
              <a:lnSpc>
                <a:spcPts val="1819"/>
              </a:lnSpc>
              <a:spcBef>
                <a:spcPct val="0"/>
              </a:spcBef>
            </a:pPr>
            <a:r>
              <a:rPr lang="en-US" sz="1299" dirty="0">
                <a:solidFill>
                  <a:srgbClr val="FFFFFF"/>
                </a:solidFill>
                <a:latin typeface="Roboto Condensed Bold"/>
              </a:rPr>
              <a:t>    background-image: linear-gradient(to  </a:t>
            </a:r>
            <a:r>
              <a:rPr lang="en-US" sz="1299" dirty="0" err="1">
                <a:solidFill>
                  <a:srgbClr val="FFFFFF"/>
                </a:solidFill>
                <a:latin typeface="Roboto Condensed Bold"/>
              </a:rPr>
              <a:t>right,rgba</a:t>
            </a:r>
            <a:r>
              <a:rPr lang="en-US" sz="1299" dirty="0">
                <a:solidFill>
                  <a:srgbClr val="FFFFFF"/>
                </a:solidFill>
                <a:latin typeface="Roboto Condensed Bold"/>
              </a:rPr>
              <a:t>(30, 143, 255, 0.855) ,</a:t>
            </a:r>
            <a:r>
              <a:rPr lang="en-US" sz="1299" dirty="0" err="1">
                <a:solidFill>
                  <a:srgbClr val="FFFFFF"/>
                </a:solidFill>
                <a:latin typeface="Roboto Condensed Bold"/>
              </a:rPr>
              <a:t>rgba</a:t>
            </a:r>
            <a:r>
              <a:rPr lang="en-US" sz="1299" dirty="0">
                <a:solidFill>
                  <a:srgbClr val="FFFFFF"/>
                </a:solidFill>
                <a:latin typeface="Roboto Condensed Bold"/>
              </a:rPr>
              <a:t>(137, 0, 178, 0.5) 80%);</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flex-basis: 600px;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0.326) ;</a:t>
            </a:r>
          </a:p>
          <a:p>
            <a:pPr algn="l">
              <a:lnSpc>
                <a:spcPts val="1819"/>
              </a:lnSpc>
              <a:spcBef>
                <a:spcPct val="0"/>
              </a:spcBef>
            </a:pPr>
            <a:r>
              <a:rPr lang="en-US" sz="1299" dirty="0">
                <a:solidFill>
                  <a:srgbClr val="FFFFFF"/>
                </a:solidFill>
                <a:latin typeface="Roboto Condensed Bold"/>
              </a:rPr>
              <a:t>    display: flex;</a:t>
            </a:r>
          </a:p>
          <a:p>
            <a:pPr algn="l">
              <a:lnSpc>
                <a:spcPts val="1819"/>
              </a:lnSpc>
              <a:spcBef>
                <a:spcPct val="0"/>
              </a:spcBef>
            </a:pPr>
            <a:r>
              <a:rPr lang="en-US" sz="1299" dirty="0">
                <a:solidFill>
                  <a:srgbClr val="FFFFFF"/>
                </a:solidFill>
                <a:latin typeface="Roboto Condensed Bold"/>
              </a:rPr>
              <a:t>    flex-direction: row;</a:t>
            </a:r>
          </a:p>
          <a:p>
            <a:pPr algn="l">
              <a:lnSpc>
                <a:spcPts val="1819"/>
              </a:lnSpc>
              <a:spcBef>
                <a:spcPct val="0"/>
              </a:spcBef>
            </a:pPr>
            <a:r>
              <a:rPr lang="en-US" sz="1299" dirty="0">
                <a:solidFill>
                  <a:srgbClr val="FFFFFF"/>
                </a:solidFill>
                <a:latin typeface="Roboto Condensed Bold"/>
              </a:rPr>
              <a:t>    flex-wrap: wrap;</a:t>
            </a:r>
          </a:p>
          <a:p>
            <a:pPr algn="l">
              <a:lnSpc>
                <a:spcPts val="1819"/>
              </a:lnSpc>
              <a:spcBef>
                <a:spcPct val="0"/>
              </a:spcBef>
            </a:pPr>
            <a:r>
              <a:rPr lang="en-US" sz="1299" dirty="0">
                <a:solidFill>
                  <a:srgbClr val="FFFFFF"/>
                </a:solidFill>
                <a:latin typeface="Roboto Condensed Bold"/>
              </a:rPr>
              <a:t>    justify-content: center;</a:t>
            </a:r>
          </a:p>
          <a:p>
            <a:pPr algn="l">
              <a:lnSpc>
                <a:spcPts val="1819"/>
              </a:lnSpc>
              <a:spcBef>
                <a:spcPct val="0"/>
              </a:spcBef>
            </a:pPr>
            <a:r>
              <a:rPr lang="en-US" sz="1299" dirty="0">
                <a:solidFill>
                  <a:srgbClr val="FFFFFF"/>
                </a:solidFill>
                <a:latin typeface="Roboto Condensed Bold"/>
              </a:rPr>
              <a:t>    align-items: center;</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a:t>
            </a:r>
          </a:p>
          <a:p>
            <a:pPr algn="l">
              <a:lnSpc>
                <a:spcPts val="1819"/>
              </a:lnSpc>
              <a:spcBef>
                <a:spcPct val="0"/>
              </a:spcBef>
            </a:pPr>
            <a:r>
              <a:rPr lang="en-US" sz="1299" dirty="0">
                <a:solidFill>
                  <a:srgbClr val="FFFFFF"/>
                </a:solidFill>
                <a:latin typeface="Roboto Condensed Bold"/>
              </a:rPr>
              <a:t>    width: 600px;</a:t>
            </a:r>
          </a:p>
          <a:p>
            <a:pPr algn="l">
              <a:lnSpc>
                <a:spcPts val="1819"/>
              </a:lnSpc>
              <a:spcBef>
                <a:spcPct val="0"/>
              </a:spcBef>
            </a:pPr>
            <a:r>
              <a:rPr lang="en-US" sz="1299" dirty="0">
                <a:solidFill>
                  <a:srgbClr val="FFFFFF"/>
                </a:solidFill>
                <a:latin typeface="Roboto Condensed Bold"/>
              </a:rPr>
              <a:t>    height: 550px;</a:t>
            </a:r>
          </a:p>
          <a:p>
            <a:pPr algn="l">
              <a:lnSpc>
                <a:spcPts val="1819"/>
              </a:lnSpc>
              <a:spcBef>
                <a:spcPct val="0"/>
              </a:spcBef>
            </a:pPr>
            <a:r>
              <a:rPr lang="en-US" sz="1299" dirty="0">
                <a:solidFill>
                  <a:srgbClr val="FFFFFF"/>
                </a:solidFill>
                <a:latin typeface="Roboto Condensed Bold"/>
              </a:rPr>
              <a:t>    background-image: linear-gradient(to bottom </a:t>
            </a:r>
            <a:r>
              <a:rPr lang="en-US" sz="1299" dirty="0" err="1">
                <a:solidFill>
                  <a:srgbClr val="FFFFFF"/>
                </a:solidFill>
                <a:latin typeface="Roboto Condensed Bold"/>
              </a:rPr>
              <a:t>right,rgba</a:t>
            </a:r>
            <a:r>
              <a:rPr lang="en-US" sz="1299" dirty="0">
                <a:solidFill>
                  <a:srgbClr val="FFFFFF"/>
                </a:solidFill>
                <a:latin typeface="Roboto Condensed Bold"/>
              </a:rPr>
              <a:t>(30, 143, 255, 0.855),</a:t>
            </a:r>
            <a:r>
              <a:rPr lang="en-US" sz="1299" dirty="0" err="1">
                <a:solidFill>
                  <a:srgbClr val="FFFFFF"/>
                </a:solidFill>
                <a:latin typeface="Roboto Condensed Bold"/>
              </a:rPr>
              <a:t>rgba</a:t>
            </a:r>
            <a:r>
              <a:rPr lang="en-US" sz="1299" dirty="0">
                <a:solidFill>
                  <a:srgbClr val="FFFFFF"/>
                </a:solidFill>
                <a:latin typeface="Roboto Condensed Bold"/>
              </a:rPr>
              <a:t>(137, 0, 178, 0.5)80% );</a:t>
            </a:r>
          </a:p>
          <a:p>
            <a:pPr algn="l">
              <a:lnSpc>
                <a:spcPts val="1819"/>
              </a:lnSpc>
              <a:spcBef>
                <a:spcPct val="0"/>
              </a:spcBef>
            </a:pPr>
            <a:r>
              <a:rPr lang="en-US" sz="1299" dirty="0">
                <a:solidFill>
                  <a:srgbClr val="FFFFFF"/>
                </a:solidFill>
                <a:latin typeface="Roboto Condensed Bold"/>
              </a:rPr>
              <a:t>    border-radius: 20px;</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    box-shadow: 1px 10px </a:t>
            </a:r>
            <a:r>
              <a:rPr lang="en-US" sz="1299" dirty="0" err="1">
                <a:solidFill>
                  <a:srgbClr val="FFFFFF"/>
                </a:solidFill>
                <a:latin typeface="Roboto Condensed Bold"/>
              </a:rPr>
              <a:t>10px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0.322);</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7" name="TextBox 2">
            <a:extLst>
              <a:ext uri="{FF2B5EF4-FFF2-40B4-BE49-F238E27FC236}">
                <a16:creationId xmlns:a16="http://schemas.microsoft.com/office/drawing/2014/main" id="{52BAAF77-2DD5-A6E7-0691-D592E2ADA029}"/>
              </a:ext>
            </a:extLst>
          </p:cNvPr>
          <p:cNvSpPr txBox="1"/>
          <p:nvPr/>
        </p:nvSpPr>
        <p:spPr>
          <a:xfrm>
            <a:off x="-4323099" y="1159046"/>
            <a:ext cx="2743914" cy="89109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.head input{ </a:t>
            </a:r>
          </a:p>
          <a:p>
            <a:pPr algn="l">
              <a:lnSpc>
                <a:spcPts val="1819"/>
              </a:lnSpc>
              <a:spcBef>
                <a:spcPct val="0"/>
              </a:spcBef>
            </a:pPr>
            <a:r>
              <a:rPr lang="en-US" sz="1299" dirty="0">
                <a:solidFill>
                  <a:srgbClr val="FFFFFF"/>
                </a:solidFill>
                <a:latin typeface="Roboto Condensed Bold"/>
              </a:rPr>
              <a:t> flex-basis: 500px;</a:t>
            </a:r>
          </a:p>
          <a:p>
            <a:pPr algn="l">
              <a:lnSpc>
                <a:spcPts val="1819"/>
              </a:lnSpc>
              <a:spcBef>
                <a:spcPct val="0"/>
              </a:spcBef>
            </a:pPr>
            <a:r>
              <a:rPr lang="en-US" sz="1299" dirty="0">
                <a:solidFill>
                  <a:srgbClr val="FFFFFF"/>
                </a:solidFill>
                <a:latin typeface="Roboto Condensed Bold"/>
              </a:rPr>
              <a:t> height: 30px;</a:t>
            </a:r>
          </a:p>
          <a:p>
            <a:pPr algn="l">
              <a:lnSpc>
                <a:spcPts val="1819"/>
              </a:lnSpc>
              <a:spcBef>
                <a:spcPct val="0"/>
              </a:spcBef>
            </a:pPr>
            <a:r>
              <a:rPr lang="en-US" sz="1299" dirty="0">
                <a:solidFill>
                  <a:srgbClr val="FFFFFF"/>
                </a:solidFill>
                <a:latin typeface="Roboto Condensed Bold"/>
              </a:rPr>
              <a:t> outline: none;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text-align:center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font-size: large;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font-family:fantasy</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a:t>
            </a:r>
            <a:r>
              <a:rPr lang="en-US" sz="1299" dirty="0">
                <a:solidFill>
                  <a:srgbClr val="FFFFFF"/>
                </a:solidFill>
                <a:latin typeface="Roboto Condensed Bold"/>
              </a:rPr>
              <a:t>(0, 0, 255, 0.493);</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button{</a:t>
            </a:r>
          </a:p>
          <a:p>
            <a:pPr algn="l">
              <a:lnSpc>
                <a:spcPts val="1819"/>
              </a:lnSpc>
              <a:spcBef>
                <a:spcPct val="0"/>
              </a:spcBef>
            </a:pPr>
            <a:r>
              <a:rPr lang="en-US" sz="1299" dirty="0">
                <a:solidFill>
                  <a:srgbClr val="FFFFFF"/>
                </a:solidFill>
                <a:latin typeface="Roboto Condensed Bold"/>
              </a:rPr>
              <a:t>    margin: 5px;</a:t>
            </a:r>
          </a:p>
          <a:p>
            <a:pPr algn="l">
              <a:lnSpc>
                <a:spcPts val="1819"/>
              </a:lnSpc>
              <a:spcBef>
                <a:spcPct val="0"/>
              </a:spcBef>
            </a:pPr>
            <a:r>
              <a:rPr lang="en-US" sz="1299" dirty="0">
                <a:solidFill>
                  <a:srgbClr val="FFFFFF"/>
                </a:solidFill>
                <a:latin typeface="Roboto Condensed Bold"/>
              </a:rPr>
              <a:t>    flex-basis: 40px;</a:t>
            </a:r>
          </a:p>
          <a:p>
            <a:pPr algn="l">
              <a:lnSpc>
                <a:spcPts val="1819"/>
              </a:lnSpc>
              <a:spcBef>
                <a:spcPct val="0"/>
              </a:spcBef>
            </a:pPr>
            <a:r>
              <a:rPr lang="en-US" sz="1299" dirty="0">
                <a:solidFill>
                  <a:srgbClr val="FFFFFF"/>
                </a:solidFill>
                <a:latin typeface="Roboto Condensed Bold"/>
              </a:rPr>
              <a:t>    height: 33px;</a:t>
            </a:r>
          </a:p>
          <a:p>
            <a:pPr algn="l">
              <a:lnSpc>
                <a:spcPts val="1819"/>
              </a:lnSpc>
              <a:spcBef>
                <a:spcPct val="0"/>
              </a:spcBef>
            </a:pPr>
            <a:r>
              <a:rPr lang="en-US" sz="1299" dirty="0">
                <a:solidFill>
                  <a:srgbClr val="FFFFFF"/>
                </a:solidFill>
                <a:latin typeface="Roboto Condensed Bold"/>
              </a:rPr>
              <a:t>    border-style: none;</a:t>
            </a:r>
          </a:p>
          <a:p>
            <a:pPr algn="l">
              <a:lnSpc>
                <a:spcPts val="1819"/>
              </a:lnSpc>
              <a:spcBef>
                <a:spcPct val="0"/>
              </a:spcBef>
            </a:pPr>
            <a:r>
              <a:rPr lang="en-US" sz="1299" dirty="0">
                <a:solidFill>
                  <a:srgbClr val="FFFFFF"/>
                </a:solidFill>
                <a:latin typeface="Roboto Condensed Bold"/>
              </a:rPr>
              <a:t>    border-radius: 10px;</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cursor:pointer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.head </a:t>
            </a:r>
            <a:r>
              <a:rPr lang="en-US" sz="1299" dirty="0" err="1">
                <a:solidFill>
                  <a:srgbClr val="FFFFFF"/>
                </a:solidFill>
                <a:latin typeface="Roboto Condensed Bold"/>
              </a:rPr>
              <a:t>button:hover</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background: #fff;</a:t>
            </a:r>
          </a:p>
          <a:p>
            <a:pPr algn="l">
              <a:lnSpc>
                <a:spcPts val="1819"/>
              </a:lnSpc>
              <a:spcBef>
                <a:spcPct val="0"/>
              </a:spcBef>
            </a:pPr>
            <a:r>
              <a:rPr lang="en-US" sz="1299" dirty="0">
                <a:solidFill>
                  <a:srgbClr val="FFFFFF"/>
                </a:solidFill>
                <a:latin typeface="Roboto Condensed Bold"/>
              </a:rPr>
              <a:t>    flex-basis: 45px;</a:t>
            </a:r>
          </a:p>
          <a:p>
            <a:pPr algn="l">
              <a:lnSpc>
                <a:spcPts val="1819"/>
              </a:lnSpc>
              <a:spcBef>
                <a:spcPct val="0"/>
              </a:spcBef>
            </a:pPr>
            <a:r>
              <a:rPr lang="en-US" sz="1299" dirty="0">
                <a:solidFill>
                  <a:srgbClr val="FFFFFF"/>
                </a:solidFill>
                <a:latin typeface="Roboto Condensed Bold"/>
              </a:rPr>
              <a:t>    border: solid 1px </a:t>
            </a:r>
            <a:r>
              <a:rPr lang="en-US" sz="1299" dirty="0" err="1">
                <a:solidFill>
                  <a:srgbClr val="FFFFFF"/>
                </a:solidFill>
                <a:latin typeface="Roboto Condensed Bold"/>
              </a:rPr>
              <a:t>rgba</a:t>
            </a:r>
            <a:r>
              <a:rPr lang="en-US" sz="1299" dirty="0">
                <a:solidFill>
                  <a:srgbClr val="FFFFFF"/>
                </a:solidFill>
                <a:latin typeface="Roboto Condensed Bold"/>
              </a:rPr>
              <a:t>(0, 0, 0, 0.59);</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a:t>
            </a:r>
            <a:r>
              <a:rPr lang="en-US" sz="1299" dirty="0" err="1">
                <a:solidFill>
                  <a:srgbClr val="FFFFFF"/>
                </a:solidFill>
                <a:latin typeface="Roboto Condensed Bold"/>
              </a:rPr>
              <a:t>locname</a:t>
            </a: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a:t>
            </a:r>
            <a:r>
              <a:rPr lang="en-US" sz="1299" dirty="0" err="1">
                <a:solidFill>
                  <a:srgbClr val="FFFFFF"/>
                </a:solidFill>
                <a:latin typeface="Roboto Condensed Bold"/>
              </a:rPr>
              <a:t>font-family:Arial</a:t>
            </a:r>
            <a:r>
              <a:rPr lang="en-US" sz="1299" dirty="0">
                <a:solidFill>
                  <a:srgbClr val="FFFFFF"/>
                </a:solidFill>
                <a:latin typeface="Roboto Condensed Bold"/>
              </a:rPr>
              <a:t>, Helvetica, sans-serif;</a:t>
            </a:r>
          </a:p>
          <a:p>
            <a:pPr algn="l">
              <a:lnSpc>
                <a:spcPts val="1819"/>
              </a:lnSpc>
              <a:spcBef>
                <a:spcPct val="0"/>
              </a:spcBef>
            </a:pPr>
            <a:r>
              <a:rPr lang="en-US" sz="1299" dirty="0">
                <a:solidFill>
                  <a:srgbClr val="FFFFFF"/>
                </a:solidFill>
                <a:latin typeface="Roboto Condensed Bold"/>
              </a:rPr>
              <a:t>    text-align: center;</a:t>
            </a:r>
          </a:p>
          <a:p>
            <a:pPr algn="l">
              <a:lnSpc>
                <a:spcPts val="1819"/>
              </a:lnSpc>
              <a:spcBef>
                <a:spcPct val="0"/>
              </a:spcBef>
            </a:pPr>
            <a:r>
              <a:rPr lang="en-US" sz="1299" dirty="0">
                <a:solidFill>
                  <a:srgbClr val="FFFFFF"/>
                </a:solidFill>
                <a:latin typeface="Roboto Condensed Bold"/>
              </a:rPr>
              <a:t>    padding: 45px;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.main .line{</a:t>
            </a:r>
          </a:p>
          <a:p>
            <a:pPr algn="l">
              <a:lnSpc>
                <a:spcPts val="1819"/>
              </a:lnSpc>
              <a:spcBef>
                <a:spcPct val="0"/>
              </a:spcBef>
            </a:pPr>
            <a:r>
              <a:rPr lang="en-US" sz="1299" dirty="0">
                <a:solidFill>
                  <a:srgbClr val="FFFFFF"/>
                </a:solidFill>
                <a:latin typeface="Roboto Condensed Bold"/>
              </a:rPr>
              <a:t>   margin: 10px;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.contain{</a:t>
            </a:r>
          </a:p>
          <a:p>
            <a:pPr algn="l">
              <a:lnSpc>
                <a:spcPts val="1819"/>
              </a:lnSpc>
              <a:spcBef>
                <a:spcPct val="0"/>
              </a:spcBef>
            </a:pPr>
            <a:r>
              <a:rPr lang="en-US" sz="1299" dirty="0">
                <a:solidFill>
                  <a:srgbClr val="FFFFFF"/>
                </a:solidFill>
                <a:latin typeface="Roboto Condensed Bold"/>
              </a:rPr>
              <a:t>    position: relative;</a:t>
            </a:r>
          </a:p>
          <a:p>
            <a:pPr algn="l">
              <a:lnSpc>
                <a:spcPts val="1819"/>
              </a:lnSpc>
              <a:spcBef>
                <a:spcPct val="0"/>
              </a:spcBef>
            </a:pPr>
            <a:r>
              <a:rPr lang="en-US" sz="1299" dirty="0">
                <a:solidFill>
                  <a:srgbClr val="FFFFFF"/>
                </a:solidFill>
                <a:latin typeface="Roboto Condensed Bold"/>
              </a:rPr>
              <a:t>    margin: 20px;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endParaRPr lang="en-US" sz="1299" dirty="0">
              <a:solidFill>
                <a:srgbClr val="FFFFFF"/>
              </a:solidFill>
              <a:latin typeface="Roboto Condensed Bold"/>
            </a:endParaRPr>
          </a:p>
        </p:txBody>
      </p:sp>
      <p:sp>
        <p:nvSpPr>
          <p:cNvPr id="8" name="TextBox 6">
            <a:extLst>
              <a:ext uri="{FF2B5EF4-FFF2-40B4-BE49-F238E27FC236}">
                <a16:creationId xmlns:a16="http://schemas.microsoft.com/office/drawing/2014/main" id="{7F65DBF0-91E7-947E-65C1-3CB4F387AE86}"/>
              </a:ext>
            </a:extLst>
          </p:cNvPr>
          <p:cNvSpPr txBox="1"/>
          <p:nvPr/>
        </p:nvSpPr>
        <p:spPr>
          <a:xfrm>
            <a:off x="-2844452" y="461645"/>
            <a:ext cx="3200757" cy="9825355"/>
          </a:xfrm>
          <a:prstGeom prst="rect">
            <a:avLst/>
          </a:prstGeom>
        </p:spPr>
        <p:txBody>
          <a:bodyPr lIns="0" tIns="0" rIns="0" bIns="0" rtlCol="0" anchor="t">
            <a:spAutoFit/>
          </a:bodyPr>
          <a:lstStyle/>
          <a:p>
            <a:pPr algn="l">
              <a:lnSpc>
                <a:spcPts val="1819"/>
              </a:lnSpc>
              <a:spcBef>
                <a:spcPct val="0"/>
              </a:spcBef>
            </a:pPr>
            <a:r>
              <a:rPr lang="en-US" sz="1299" dirty="0">
                <a:solidFill>
                  <a:srgbClr val="FFFFFF"/>
                </a:solidFill>
                <a:latin typeface="Roboto Condensed Bold"/>
              </a:rPr>
              <a:t>.part1{</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top:5px ;</a:t>
            </a:r>
          </a:p>
          <a:p>
            <a:pPr algn="l">
              <a:lnSpc>
                <a:spcPts val="1819"/>
              </a:lnSpc>
              <a:spcBef>
                <a:spcPct val="0"/>
              </a:spcBef>
            </a:pPr>
            <a:r>
              <a:rPr lang="en-US" sz="1299" dirty="0">
                <a:solidFill>
                  <a:srgbClr val="FFFFFF"/>
                </a:solidFill>
                <a:latin typeface="Roboto Condensed Bold"/>
              </a:rPr>
              <a:t>    font-size: 25px;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.part1:hover{</a:t>
            </a:r>
          </a:p>
          <a:p>
            <a:pPr algn="l">
              <a:lnSpc>
                <a:spcPts val="1819"/>
              </a:lnSpc>
              <a:spcBef>
                <a:spcPct val="0"/>
              </a:spcBef>
            </a:pPr>
            <a:r>
              <a:rPr lang="en-US" sz="1299" dirty="0">
                <a:solidFill>
                  <a:srgbClr val="FFFFFF"/>
                </a:solidFill>
                <a:latin typeface="Roboto Condensed Bold"/>
              </a:rPr>
              <a:t>    font-size:32px;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125px;</a:t>
            </a:r>
          </a:p>
          <a:p>
            <a:pPr algn="l">
              <a:lnSpc>
                <a:spcPts val="1819"/>
              </a:lnSpc>
              <a:spcBef>
                <a:spcPct val="0"/>
              </a:spcBef>
            </a:pPr>
            <a:r>
              <a:rPr lang="en-US" sz="1299" dirty="0">
                <a:solidFill>
                  <a:srgbClr val="FFFFFF"/>
                </a:solidFill>
                <a:latin typeface="Roboto Condensed Bold"/>
              </a:rPr>
              <a:t>   font-size:40px;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.part2:hover{</a:t>
            </a:r>
          </a:p>
          <a:p>
            <a:pPr algn="l">
              <a:lnSpc>
                <a:spcPts val="1819"/>
              </a:lnSpc>
              <a:spcBef>
                <a:spcPct val="0"/>
              </a:spcBef>
            </a:pPr>
            <a:r>
              <a:rPr lang="en-US" sz="1299" dirty="0">
                <a:solidFill>
                  <a:srgbClr val="FFFFFF"/>
                </a:solidFill>
                <a:latin typeface="Roboto Condensed Bold"/>
              </a:rPr>
              <a:t>    font-size:55px;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250px;</a:t>
            </a:r>
          </a:p>
          <a:p>
            <a:pPr algn="l">
              <a:lnSpc>
                <a:spcPts val="1819"/>
              </a:lnSpc>
              <a:spcBef>
                <a:spcPct val="0"/>
              </a:spcBef>
            </a:pPr>
            <a:r>
              <a:rPr lang="en-US" sz="1299" dirty="0">
                <a:solidFill>
                  <a:srgbClr val="FFFFFF"/>
                </a:solidFill>
                <a:latin typeface="Roboto Condensed Bold"/>
              </a:rPr>
              <a:t>    color: white;</a:t>
            </a:r>
          </a:p>
          <a:p>
            <a:pPr algn="l">
              <a:lnSpc>
                <a:spcPts val="1819"/>
              </a:lnSpc>
              <a:spcBef>
                <a:spcPct val="0"/>
              </a:spcBef>
            </a:pPr>
            <a:r>
              <a:rPr lang="en-US" sz="1299" dirty="0">
                <a:solidFill>
                  <a:srgbClr val="FFFFFF"/>
                </a:solidFill>
                <a:latin typeface="Roboto Condensed Bold"/>
              </a:rPr>
              <a:t>    font-size: 18px;</a:t>
            </a:r>
          </a:p>
          <a:p>
            <a:pPr algn="l">
              <a:lnSpc>
                <a:spcPts val="1819"/>
              </a:lnSpc>
              <a:spcBef>
                <a:spcPct val="0"/>
              </a:spcBef>
            </a:pPr>
            <a:r>
              <a:rPr lang="en-US" sz="1299" dirty="0">
                <a:solidFill>
                  <a:srgbClr val="FFFFFF"/>
                </a:solidFill>
                <a:latin typeface="Roboto Condensed Bold"/>
              </a:rPr>
              <a:t>    transition: 0.5s;</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.part3:hover{</a:t>
            </a:r>
          </a:p>
          <a:p>
            <a:pPr algn="l">
              <a:lnSpc>
                <a:spcPts val="1819"/>
              </a:lnSpc>
              <a:spcBef>
                <a:spcPct val="0"/>
              </a:spcBef>
            </a:pPr>
            <a:r>
              <a:rPr lang="en-US" sz="1299" dirty="0">
                <a:solidFill>
                  <a:srgbClr val="FFFFFF"/>
                </a:solidFill>
                <a:latin typeface="Roboto Condensed Bold"/>
              </a:rPr>
              <a:t>    font-size:22px;</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.hpart3{</a:t>
            </a:r>
          </a:p>
          <a:p>
            <a:pPr algn="l">
              <a:lnSpc>
                <a:spcPts val="1819"/>
              </a:lnSpc>
              <a:spcBef>
                <a:spcPct val="0"/>
              </a:spcBef>
            </a:pPr>
            <a:r>
              <a:rPr lang="en-US" sz="1299" dirty="0">
                <a:solidFill>
                  <a:srgbClr val="FFFFFF"/>
                </a:solidFill>
                <a:latin typeface="Roboto Condensed Bold"/>
              </a:rPr>
              <a:t>    font-size: x-large;</a:t>
            </a:r>
          </a:p>
          <a:p>
            <a:pPr algn="l">
              <a:lnSpc>
                <a:spcPts val="1819"/>
              </a:lnSpc>
              <a:spcBef>
                <a:spcPct val="0"/>
              </a:spcBef>
            </a:pPr>
            <a:r>
              <a:rPr lang="en-US" sz="1299" dirty="0">
                <a:solidFill>
                  <a:srgbClr val="FFFFFF"/>
                </a:solidFill>
                <a:latin typeface="Roboto Condensed Bold"/>
              </a:rPr>
              <a:t>    margin-bottom: 10px;</a:t>
            </a:r>
          </a:p>
          <a:p>
            <a:pPr algn="l">
              <a:lnSpc>
                <a:spcPts val="1819"/>
              </a:lnSpc>
              <a:spcBef>
                <a:spcPct val="0"/>
              </a:spcBef>
            </a:pPr>
            <a:r>
              <a:rPr lang="en-US" sz="1299" dirty="0">
                <a:solidFill>
                  <a:srgbClr val="FFFFFF"/>
                </a:solidFill>
                <a:latin typeface="Roboto Condensed Bold"/>
              </a:rPr>
              <a:t>    </a:t>
            </a:r>
          </a:p>
          <a:p>
            <a:pPr algn="l">
              <a:lnSpc>
                <a:spcPts val="1819"/>
              </a:lnSpc>
              <a:spcBef>
                <a:spcPct val="0"/>
              </a:spcBef>
            </a:pPr>
            <a:r>
              <a:rPr lang="en-US" sz="1299" dirty="0">
                <a:solidFill>
                  <a:srgbClr val="FFFFFF"/>
                </a:solidFill>
                <a:latin typeface="Roboto Condensed Bold"/>
              </a:rPr>
              <a:t>}</a:t>
            </a:r>
          </a:p>
          <a:p>
            <a:pPr algn="l">
              <a:lnSpc>
                <a:spcPts val="1819"/>
              </a:lnSpc>
              <a:spcBef>
                <a:spcPct val="0"/>
              </a:spcBef>
            </a:pPr>
            <a:r>
              <a:rPr lang="en-US" sz="1299" dirty="0">
                <a:solidFill>
                  <a:srgbClr val="FFFFFF"/>
                </a:solidFill>
                <a:latin typeface="Roboto Condensed Bold"/>
              </a:rPr>
              <a:t>.part4{</a:t>
            </a:r>
          </a:p>
          <a:p>
            <a:pPr algn="l">
              <a:lnSpc>
                <a:spcPts val="1819"/>
              </a:lnSpc>
              <a:spcBef>
                <a:spcPct val="0"/>
              </a:spcBef>
            </a:pPr>
            <a:r>
              <a:rPr lang="en-US" sz="1299" dirty="0">
                <a:solidFill>
                  <a:srgbClr val="FFFFFF"/>
                </a:solidFill>
                <a:latin typeface="Roboto Condensed Bold"/>
              </a:rPr>
              <a:t>    position: absolute;</a:t>
            </a:r>
          </a:p>
          <a:p>
            <a:pPr algn="l">
              <a:lnSpc>
                <a:spcPts val="1819"/>
              </a:lnSpc>
              <a:spcBef>
                <a:spcPct val="0"/>
              </a:spcBef>
            </a:pPr>
            <a:r>
              <a:rPr lang="en-US" sz="1299" dirty="0">
                <a:solidFill>
                  <a:srgbClr val="FFFFFF"/>
                </a:solidFill>
                <a:latin typeface="Roboto Condensed Bold"/>
              </a:rPr>
              <a:t>    top: 110px;</a:t>
            </a:r>
          </a:p>
          <a:p>
            <a:pPr algn="l">
              <a:lnSpc>
                <a:spcPts val="1819"/>
              </a:lnSpc>
              <a:spcBef>
                <a:spcPct val="0"/>
              </a:spcBef>
            </a:pPr>
            <a:r>
              <a:rPr lang="en-US" sz="1299" dirty="0">
                <a:solidFill>
                  <a:srgbClr val="FFFFFF"/>
                </a:solidFill>
                <a:latin typeface="Roboto Condensed Bold"/>
              </a:rPr>
              <a:t>    font-size: 150px;</a:t>
            </a:r>
          </a:p>
          <a:p>
            <a:pPr algn="l">
              <a:lnSpc>
                <a:spcPts val="1819"/>
              </a:lnSpc>
              <a:spcBef>
                <a:spcPct val="0"/>
              </a:spcBef>
            </a:pPr>
            <a:r>
              <a:rPr lang="en-US" sz="1299" dirty="0">
                <a:solidFill>
                  <a:srgbClr val="FFFFFF"/>
                </a:solidFill>
                <a:latin typeface="Roboto Condensed Bold"/>
              </a:rPr>
              <a:t>    left: 400px;</a:t>
            </a:r>
          </a:p>
          <a:p>
            <a:pPr algn="l">
              <a:lnSpc>
                <a:spcPts val="1819"/>
              </a:lnSpc>
              <a:spcBef>
                <a:spcPct val="0"/>
              </a:spcBef>
            </a:pPr>
            <a:r>
              <a:rPr lang="en-US" sz="1299" dirty="0">
                <a:solidFill>
                  <a:srgbClr val="FFFFFF"/>
                </a:solidFill>
                <a:latin typeface="Roboto Condensed Bold"/>
              </a:rPr>
              <a:t>    color: </a:t>
            </a:r>
            <a:r>
              <a:rPr lang="en-US" sz="1299" dirty="0" err="1">
                <a:solidFill>
                  <a:srgbClr val="FFFFFF"/>
                </a:solidFill>
                <a:latin typeface="Roboto Condensed Bold"/>
              </a:rPr>
              <a:t>rgb</a:t>
            </a:r>
            <a:r>
              <a:rPr lang="en-US" sz="1299" dirty="0">
                <a:solidFill>
                  <a:srgbClr val="FFFFFF"/>
                </a:solidFill>
                <a:latin typeface="Roboto Condensed Bold"/>
              </a:rPr>
              <a:t>(234, 234, 234);</a:t>
            </a:r>
          </a:p>
          <a:p>
            <a:pPr algn="l">
              <a:lnSpc>
                <a:spcPts val="1819"/>
              </a:lnSpc>
              <a:spcBef>
                <a:spcPct val="0"/>
              </a:spcBef>
            </a:pPr>
            <a:r>
              <a:rPr lang="en-US" sz="1299" dirty="0">
                <a:solidFill>
                  <a:srgbClr val="FFFFFF"/>
                </a:solidFill>
                <a:latin typeface="Roboto Condensed Bold"/>
              </a:rPr>
              <a:t>    text-shadow: 3px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3px</a:t>
            </a:r>
            <a:r>
              <a:rPr lang="en-US" sz="1299" dirty="0">
                <a:solidFill>
                  <a:srgbClr val="FFFFFF"/>
                </a:solidFill>
                <a:latin typeface="Roboto Condensed Bold"/>
              </a:rPr>
              <a:t> </a:t>
            </a:r>
            <a:r>
              <a:rPr lang="en-US" sz="1299" dirty="0" err="1">
                <a:solidFill>
                  <a:srgbClr val="FFFFFF"/>
                </a:solidFill>
                <a:latin typeface="Roboto Condensed Bold"/>
              </a:rPr>
              <a:t>rgba</a:t>
            </a:r>
            <a:r>
              <a:rPr lang="en-US" sz="1299" dirty="0">
                <a:solidFill>
                  <a:srgbClr val="FFFFFF"/>
                </a:solidFill>
                <a:latin typeface="Roboto Condensed Bold"/>
              </a:rPr>
              <a:t>(0, 0, 0, 0.538);</a:t>
            </a:r>
          </a:p>
          <a:p>
            <a:pPr algn="l">
              <a:lnSpc>
                <a:spcPts val="1819"/>
              </a:lnSpc>
              <a:spcBef>
                <a:spcPct val="0"/>
              </a:spcBef>
            </a:pPr>
            <a:r>
              <a:rPr lang="en-US" sz="1299" dirty="0">
                <a:solidFill>
                  <a:srgbClr val="FFFFFF"/>
                </a:solidFill>
                <a:latin typeface="Roboto Condensed Bold"/>
              </a:rPr>
              <a:t>}</a:t>
            </a:r>
          </a:p>
        </p:txBody>
      </p:sp>
      <p:sp>
        <p:nvSpPr>
          <p:cNvPr id="9" name="TextBox 4">
            <a:extLst>
              <a:ext uri="{FF2B5EF4-FFF2-40B4-BE49-F238E27FC236}">
                <a16:creationId xmlns:a16="http://schemas.microsoft.com/office/drawing/2014/main" id="{F0C7F1DB-134D-D21E-86EE-9F0E3772C1FD}"/>
              </a:ext>
            </a:extLst>
          </p:cNvPr>
          <p:cNvSpPr txBox="1"/>
          <p:nvPr/>
        </p:nvSpPr>
        <p:spPr>
          <a:xfrm>
            <a:off x="-13868400" y="1290955"/>
            <a:ext cx="8895993" cy="7967345"/>
          </a:xfrm>
          <a:prstGeom prst="rect">
            <a:avLst/>
          </a:prstGeom>
        </p:spPr>
        <p:txBody>
          <a:bodyPr lIns="0" tIns="0" rIns="0" bIns="0" rtlCol="0" anchor="t">
            <a:spAutoFit/>
          </a:bodyPr>
          <a:lstStyle/>
          <a:p>
            <a:pPr algn="l">
              <a:lnSpc>
                <a:spcPts val="2379"/>
              </a:lnSpc>
            </a:pPr>
            <a:r>
              <a:rPr lang="en-US" sz="1699" dirty="0">
                <a:solidFill>
                  <a:srgbClr val="FFFFFF"/>
                </a:solidFill>
                <a:latin typeface="Roboto Condensed Bold"/>
              </a:rPr>
              <a:t>function </a:t>
            </a:r>
            <a:r>
              <a:rPr lang="en-US" sz="1699" dirty="0" err="1">
                <a:solidFill>
                  <a:srgbClr val="FFFFFF"/>
                </a:solidFill>
                <a:latin typeface="Roboto Condensed Bold"/>
              </a:rPr>
              <a:t>displayDailyForecast</a:t>
            </a:r>
            <a:r>
              <a:rPr lang="en-US" sz="1699" dirty="0">
                <a:solidFill>
                  <a:srgbClr val="FFFFFF"/>
                </a:solidFill>
                <a:latin typeface="Roboto Condensed Bold"/>
              </a:rPr>
              <a:t> (</a:t>
            </a:r>
            <a:r>
              <a:rPr lang="en-US" sz="1699" dirty="0" err="1">
                <a:solidFill>
                  <a:srgbClr val="FFFFFF"/>
                </a:solidFill>
                <a:latin typeface="Roboto Condensed Bold"/>
              </a:rPr>
              <a:t>city,data</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cityName.textContent</a:t>
            </a:r>
            <a:r>
              <a:rPr lang="en-US" sz="1699" dirty="0">
                <a:solidFill>
                  <a:srgbClr val="FFFFFF"/>
                </a:solidFill>
                <a:latin typeface="Roboto Condensed Bold"/>
              </a:rPr>
              <a:t>=city;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options = {weekday: "long", </a:t>
            </a:r>
            <a:r>
              <a:rPr lang="en-US" sz="1699" dirty="0" err="1">
                <a:solidFill>
                  <a:srgbClr val="FFFFFF"/>
                </a:solidFill>
                <a:latin typeface="Roboto Condensed Bold"/>
              </a:rPr>
              <a:t>yeae</a:t>
            </a:r>
            <a:r>
              <a:rPr lang="en-US" sz="1699" dirty="0">
                <a:solidFill>
                  <a:srgbClr val="FFFFFF"/>
                </a:solidFill>
                <a:latin typeface="Roboto Condensed Bold"/>
              </a:rPr>
              <a:t>: "numeric", month: "long", day: "numeric"};</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currentDate</a:t>
            </a:r>
            <a:r>
              <a:rPr lang="en-US" sz="1699" dirty="0">
                <a:solidFill>
                  <a:srgbClr val="FFFFFF"/>
                </a:solidFill>
                <a:latin typeface="Roboto Condensed Bold"/>
              </a:rPr>
              <a:t> = new Date().</a:t>
            </a:r>
            <a:r>
              <a:rPr lang="en-US" sz="1699" dirty="0" err="1">
                <a:solidFill>
                  <a:srgbClr val="FFFFFF"/>
                </a:solidFill>
                <a:latin typeface="Roboto Condensed Bold"/>
              </a:rPr>
              <a:t>toLocaleString</a:t>
            </a:r>
            <a:r>
              <a:rPr lang="en-US" sz="1699" dirty="0">
                <a:solidFill>
                  <a:srgbClr val="FFFFFF"/>
                </a:solidFill>
                <a:latin typeface="Roboto Condensed Bold"/>
              </a:rPr>
              <a:t>('</a:t>
            </a:r>
            <a:r>
              <a:rPr lang="en-US" sz="1699" dirty="0" err="1">
                <a:solidFill>
                  <a:srgbClr val="FFFFFF"/>
                </a:solidFill>
                <a:latin typeface="Roboto Condensed Bold"/>
              </a:rPr>
              <a:t>en</a:t>
            </a:r>
            <a:r>
              <a:rPr lang="en-US" sz="1699" dirty="0">
                <a:solidFill>
                  <a:srgbClr val="FFFFFF"/>
                </a:solidFill>
                <a:latin typeface="Roboto Condensed Bold"/>
              </a:rPr>
              <a:t>-EG' , options);</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date.textContent</a:t>
            </a:r>
            <a:r>
              <a:rPr lang="en-US" sz="1699" dirty="0">
                <a:solidFill>
                  <a:srgbClr val="FFFFFF"/>
                </a:solidFill>
                <a:latin typeface="Roboto Condensed Bold"/>
              </a:rPr>
              <a:t> = </a:t>
            </a:r>
            <a:r>
              <a:rPr lang="en-US" sz="1699" dirty="0" err="1">
                <a:solidFill>
                  <a:srgbClr val="FFFFFF"/>
                </a:solidFill>
                <a:latin typeface="Roboto Condensed Bold"/>
              </a:rPr>
              <a:t>currentDate</a:t>
            </a:r>
            <a:r>
              <a:rPr lang="en-US" sz="1699" dirty="0">
                <a:solidFill>
                  <a:srgbClr val="FFFFFF"/>
                </a:solidFill>
                <a:latin typeface="Roboto Condensed Bold"/>
              </a:rPr>
              <a:t>;</a:t>
            </a:r>
          </a:p>
          <a:p>
            <a:pPr algn="l">
              <a:lnSpc>
                <a:spcPts val="2379"/>
              </a:lnSpc>
            </a:pPr>
            <a:endParaRPr lang="en-US" sz="1699" dirty="0">
              <a:solidFill>
                <a:srgbClr val="FFFFFF"/>
              </a:solidFill>
              <a:latin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("hpart3")[0].</a:t>
            </a:r>
            <a:r>
              <a:rPr lang="en-US" sz="1699" dirty="0" err="1">
                <a:solidFill>
                  <a:srgbClr val="FFFFFF"/>
                </a:solidFill>
                <a:latin typeface="Roboto Condensed Bold"/>
              </a:rPr>
              <a:t>innerHTML</a:t>
            </a:r>
            <a:r>
              <a:rPr lang="en-US" sz="1699" dirty="0">
                <a:solidFill>
                  <a:srgbClr val="FFFFFF"/>
                </a:solidFill>
                <a:latin typeface="Roboto Condensed Bold"/>
              </a:rPr>
              <a:t> = "partly cloudy"</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document.getElementById</a:t>
            </a:r>
            <a:r>
              <a:rPr lang="en-US" sz="1699" dirty="0">
                <a:solidFill>
                  <a:srgbClr val="FFFFFF"/>
                </a:solidFill>
                <a:latin typeface="Roboto Condensed Bold"/>
              </a:rPr>
              <a:t>("header").</a:t>
            </a:r>
            <a:r>
              <a:rPr lang="en-US" sz="1699" dirty="0" err="1">
                <a:solidFill>
                  <a:srgbClr val="FFFFFF"/>
                </a:solidFill>
                <a:latin typeface="Roboto Condensed Bold"/>
              </a:rPr>
              <a:t>innerHTML</a:t>
            </a:r>
            <a:r>
              <a:rPr lang="en-US" sz="1699" dirty="0">
                <a:solidFill>
                  <a:srgbClr val="FFFFFF"/>
                </a:solidFill>
                <a:latin typeface="Roboto Condensed Bold"/>
              </a:rPr>
              <a:t> = "Today's weather";</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tempC</a:t>
            </a:r>
            <a:r>
              <a:rPr lang="en-US" sz="1699" dirty="0">
                <a:solidFill>
                  <a:srgbClr val="FFFFFF"/>
                </a:solidFill>
                <a:latin typeface="Roboto Condensed Bold"/>
              </a:rPr>
              <a:t> = </a:t>
            </a:r>
            <a:r>
              <a:rPr lang="en-US" sz="1699" dirty="0" err="1">
                <a:solidFill>
                  <a:srgbClr val="FFFFFF"/>
                </a:solidFill>
                <a:latin typeface="Roboto Condensed Bold"/>
              </a:rPr>
              <a:t>Math.round</a:t>
            </a:r>
            <a:r>
              <a:rPr lang="en-US" sz="1699" dirty="0">
                <a:solidFill>
                  <a:srgbClr val="FFFFFF"/>
                </a:solidFill>
                <a:latin typeface="Roboto Condensed Bold"/>
              </a:rPr>
              <a:t>(</a:t>
            </a:r>
            <a:r>
              <a:rPr lang="en-US" sz="1699" dirty="0" err="1">
                <a:solidFill>
                  <a:srgbClr val="FFFFFF"/>
                </a:solidFill>
                <a:latin typeface="Roboto Condensed Bold"/>
              </a:rPr>
              <a:t>data.main.temp</a:t>
            </a:r>
            <a:r>
              <a:rPr lang="en-US" sz="1699" dirty="0">
                <a:solidFill>
                  <a:srgbClr val="FFFFFF"/>
                </a:solidFill>
                <a:latin typeface="Roboto Condensed Bold"/>
              </a:rPr>
              <a:t> - 273.15);</a:t>
            </a:r>
          </a:p>
          <a:p>
            <a:pPr algn="l">
              <a:lnSpc>
                <a:spcPts val="2379"/>
              </a:lnSpc>
            </a:pPr>
            <a:r>
              <a:rPr lang="en-US" sz="1699" dirty="0">
                <a:solidFill>
                  <a:srgbClr val="FFFFFF"/>
                </a:solidFill>
                <a:latin typeface="Roboto Condensed Bold"/>
                <a:ea typeface="Roboto Condensed Bold"/>
              </a:rPr>
              <a:t> </a:t>
            </a:r>
            <a:r>
              <a:rPr lang="en-US" sz="1699" dirty="0" err="1">
                <a:solidFill>
                  <a:srgbClr val="FFFFFF"/>
                </a:solidFill>
                <a:latin typeface="Roboto Condensed Bold"/>
                <a:ea typeface="Roboto Condensed Bold"/>
              </a:rPr>
              <a:t>temp.textContent</a:t>
            </a:r>
            <a:r>
              <a:rPr lang="en-US" sz="1699" dirty="0">
                <a:solidFill>
                  <a:srgbClr val="FFFFFF"/>
                </a:solidFill>
                <a:latin typeface="Roboto Condensed Bold"/>
                <a:ea typeface="Roboto Condensed Bold"/>
              </a:rPr>
              <a:t> = `${</a:t>
            </a:r>
            <a:r>
              <a:rPr lang="en-US" sz="1699" dirty="0" err="1">
                <a:solidFill>
                  <a:srgbClr val="FFFFFF"/>
                </a:solidFill>
                <a:latin typeface="Roboto Condensed Bold"/>
                <a:ea typeface="Roboto Condensed Bold"/>
              </a:rPr>
              <a:t>tempC</a:t>
            </a:r>
            <a:r>
              <a:rPr lang="en-US" sz="1699" dirty="0">
                <a:solidFill>
                  <a:srgbClr val="FFFFFF"/>
                </a:solidFill>
                <a:latin typeface="Roboto Condensed Bold"/>
                <a:ea typeface="Roboto Condensed Bold"/>
              </a:rPr>
              <a:t>}°C`;</a:t>
            </a:r>
          </a:p>
          <a:p>
            <a:pPr algn="l">
              <a:lnSpc>
                <a:spcPts val="2379"/>
              </a:lnSpc>
            </a:pPr>
            <a:endParaRPr lang="en-US" sz="1699" dirty="0">
              <a:solidFill>
                <a:srgbClr val="FFFFFF"/>
              </a:solidFill>
              <a:latin typeface="Roboto Condensed Bold"/>
              <a:ea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description.textContent</a:t>
            </a:r>
            <a:r>
              <a:rPr lang="en-US" sz="1699" dirty="0">
                <a:solidFill>
                  <a:srgbClr val="FFFFFF"/>
                </a:solidFill>
                <a:latin typeface="Roboto Condensed Bold"/>
              </a:rPr>
              <a:t> = `weather condition: ${</a:t>
            </a:r>
            <a:r>
              <a:rPr lang="en-US" sz="1699" dirty="0" err="1">
                <a:solidFill>
                  <a:srgbClr val="FFFFFF"/>
                </a:solidFill>
                <a:latin typeface="Roboto Condensed Bold"/>
              </a:rPr>
              <a:t>data.weather</a:t>
            </a:r>
            <a:r>
              <a:rPr lang="en-US" sz="1699" dirty="0">
                <a:solidFill>
                  <a:srgbClr val="FFFFFF"/>
                </a:solidFill>
                <a:latin typeface="Roboto Condensed Bold"/>
              </a:rPr>
              <a:t>[0].description}`;</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humidity.textContent</a:t>
            </a:r>
            <a:r>
              <a:rPr lang="en-US" sz="1699" dirty="0">
                <a:solidFill>
                  <a:srgbClr val="FFFFFF"/>
                </a:solidFill>
                <a:latin typeface="Roboto Condensed Bold"/>
              </a:rPr>
              <a:t> = `Humidity: ${</a:t>
            </a:r>
            <a:r>
              <a:rPr lang="en-US" sz="1699" dirty="0" err="1">
                <a:solidFill>
                  <a:srgbClr val="FFFFFF"/>
                </a:solidFill>
                <a:latin typeface="Roboto Condensed Bold"/>
              </a:rPr>
              <a:t>data.main.humidity</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wind.textContent</a:t>
            </a:r>
            <a:r>
              <a:rPr lang="en-US" sz="1699" dirty="0">
                <a:solidFill>
                  <a:srgbClr val="FFFFFF"/>
                </a:solidFill>
                <a:latin typeface="Roboto Condensed Bold"/>
              </a:rPr>
              <a:t> = `Wind speed: ${</a:t>
            </a:r>
            <a:r>
              <a:rPr lang="en-US" sz="1699" dirty="0" err="1">
                <a:solidFill>
                  <a:srgbClr val="FFFFFF"/>
                </a:solidFill>
                <a:latin typeface="Roboto Condensed Bold"/>
              </a:rPr>
              <a:t>data.main.speed</a:t>
            </a:r>
            <a:r>
              <a:rPr lang="en-US" sz="1699" dirty="0">
                <a:solidFill>
                  <a:srgbClr val="FFFFFF"/>
                </a:solidFill>
                <a:latin typeface="Roboto Condensed Bold"/>
              </a:rPr>
              <a:t>}mph`;</a:t>
            </a:r>
          </a:p>
          <a:p>
            <a:pPr algn="l">
              <a:lnSpc>
                <a:spcPts val="2379"/>
              </a:lnSpc>
            </a:pPr>
            <a:r>
              <a:rPr lang="en-US" sz="1699" dirty="0">
                <a:solidFill>
                  <a:srgbClr val="FFFFFF"/>
                </a:solidFill>
                <a:latin typeface="Roboto Condensed Bold"/>
              </a:rPr>
              <a:t>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"clear sky")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`&lt;span&gt;&amp;#9728;&lt;/span&gt;`</a:t>
            </a:r>
          </a:p>
          <a:p>
            <a:pPr algn="l">
              <a:lnSpc>
                <a:spcPts val="2379"/>
              </a:lnSpc>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a:rPr>
              <a:t>else if (</a:t>
            </a:r>
            <a:r>
              <a:rPr lang="en-US" sz="1699" dirty="0" err="1">
                <a:solidFill>
                  <a:srgbClr val="FFFFFF"/>
                </a:solidFill>
                <a:latin typeface="Roboto Condensed"/>
              </a:rPr>
              <a:t>data.weather</a:t>
            </a:r>
            <a:r>
              <a:rPr lang="en-US" sz="1699" dirty="0">
                <a:solidFill>
                  <a:srgbClr val="FFFFFF"/>
                </a:solidFill>
                <a:latin typeface="Roboto Condensed"/>
              </a:rPr>
              <a:t>[0].description == "partly cloudy" || </a:t>
            </a:r>
            <a:r>
              <a:rPr lang="en-US" sz="1699" dirty="0" err="1">
                <a:solidFill>
                  <a:srgbClr val="FFFFFF"/>
                </a:solidFill>
                <a:latin typeface="Roboto Condensed"/>
              </a:rPr>
              <a:t>data.weather</a:t>
            </a:r>
            <a:r>
              <a:rPr lang="en-US" sz="1699" dirty="0">
                <a:solidFill>
                  <a:srgbClr val="FFFFFF"/>
                </a:solidFill>
                <a:latin typeface="Roboto Condensed"/>
              </a:rPr>
              <a:t>[0].description == "broken clouds" || </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data.weather</a:t>
            </a:r>
            <a:r>
              <a:rPr lang="en-US" sz="1699" dirty="0">
                <a:solidFill>
                  <a:srgbClr val="FFFFFF"/>
                </a:solidFill>
                <a:latin typeface="Roboto Condensed"/>
              </a:rPr>
              <a:t>[0].description == "scattered clouds" || </a:t>
            </a:r>
            <a:r>
              <a:rPr lang="en-US" sz="1699" dirty="0" err="1">
                <a:solidFill>
                  <a:srgbClr val="FFFFFF"/>
                </a:solidFill>
                <a:latin typeface="Roboto Condensed"/>
              </a:rPr>
              <a:t>data.weather</a:t>
            </a:r>
            <a:r>
              <a:rPr lang="en-US" sz="1699" dirty="0">
                <a:solidFill>
                  <a:srgbClr val="FFFFFF"/>
                </a:solidFill>
                <a:latin typeface="Roboto Condensed"/>
              </a:rPr>
              <a:t>[0].description == "few clouds"){</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`&lt;span&gt;&amp;#127780&lt;/span&gt;`</a:t>
            </a:r>
          </a:p>
          <a:p>
            <a:pPr algn="l">
              <a:lnSpc>
                <a:spcPts val="2379"/>
              </a:lnSpc>
              <a:spcBef>
                <a:spcPct val="0"/>
              </a:spcBef>
            </a:pPr>
            <a:r>
              <a:rPr lang="en-US" sz="1699" dirty="0">
                <a:solidFill>
                  <a:srgbClr val="FFFFFF"/>
                </a:solidFill>
                <a:latin typeface="Roboto Condensed"/>
              </a:rPr>
              <a:t> }</a:t>
            </a:r>
          </a:p>
          <a:p>
            <a:pPr algn="l">
              <a:lnSpc>
                <a:spcPts val="2379"/>
              </a:lnSpc>
              <a:spcBef>
                <a:spcPct val="0"/>
              </a:spcBef>
            </a:pPr>
            <a:r>
              <a:rPr lang="en-US" sz="1699" dirty="0">
                <a:solidFill>
                  <a:srgbClr val="FFFFFF"/>
                </a:solidFill>
                <a:latin typeface="Roboto Condensed"/>
              </a:rPr>
              <a:t> else if (</a:t>
            </a:r>
            <a:r>
              <a:rPr lang="en-US" sz="1699" dirty="0" err="1">
                <a:solidFill>
                  <a:srgbClr val="FFFFFF"/>
                </a:solidFill>
                <a:latin typeface="Roboto Condensed"/>
              </a:rPr>
              <a:t>data.weather</a:t>
            </a:r>
            <a:r>
              <a:rPr lang="en-US" sz="1699" dirty="0">
                <a:solidFill>
                  <a:srgbClr val="FFFFFF"/>
                </a:solidFill>
                <a:latin typeface="Roboto Condensed"/>
              </a:rPr>
              <a:t>[0].description == "haze" || </a:t>
            </a:r>
            <a:r>
              <a:rPr lang="en-US" sz="1699" dirty="0" err="1">
                <a:solidFill>
                  <a:srgbClr val="FFFFFF"/>
                </a:solidFill>
                <a:latin typeface="Roboto Condensed"/>
              </a:rPr>
              <a:t>data.weather</a:t>
            </a:r>
            <a:r>
              <a:rPr lang="en-US" sz="1699" dirty="0">
                <a:solidFill>
                  <a:srgbClr val="FFFFFF"/>
                </a:solidFill>
                <a:latin typeface="Roboto Condensed"/>
              </a:rPr>
              <a:t>[0].description == "dust"){</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`&lt;span&gt;&amp;#127787;&lt;/span&gt;`</a:t>
            </a:r>
          </a:p>
          <a:p>
            <a:pPr algn="l">
              <a:lnSpc>
                <a:spcPts val="2379"/>
              </a:lnSpc>
              <a:spcBef>
                <a:spcPct val="0"/>
              </a:spcBef>
            </a:pPr>
            <a:r>
              <a:rPr lang="en-US" sz="1699" dirty="0">
                <a:solidFill>
                  <a:srgbClr val="FFFFFF"/>
                </a:solidFill>
                <a:latin typeface="Roboto Condensed"/>
              </a:rPr>
              <a:t> }</a:t>
            </a:r>
          </a:p>
        </p:txBody>
      </p:sp>
      <p:sp>
        <p:nvSpPr>
          <p:cNvPr id="10" name="TextBox 5">
            <a:extLst>
              <a:ext uri="{FF2B5EF4-FFF2-40B4-BE49-F238E27FC236}">
                <a16:creationId xmlns:a16="http://schemas.microsoft.com/office/drawing/2014/main" id="{AB98CBE1-F299-01AB-F5E1-29976ACF6499}"/>
              </a:ext>
            </a:extLst>
          </p:cNvPr>
          <p:cNvSpPr txBox="1"/>
          <p:nvPr/>
        </p:nvSpPr>
        <p:spPr>
          <a:xfrm>
            <a:off x="-8722281" y="1937411"/>
            <a:ext cx="8722281" cy="5900420"/>
          </a:xfrm>
          <a:prstGeom prst="rect">
            <a:avLst/>
          </a:prstGeom>
        </p:spPr>
        <p:txBody>
          <a:bodyPr lIns="0" tIns="0" rIns="0" bIns="0" rtlCol="0" anchor="t">
            <a:spAutoFit/>
          </a:bodyPr>
          <a:lstStyle/>
          <a:p>
            <a:pPr algn="l">
              <a:lnSpc>
                <a:spcPts val="2379"/>
              </a:lnSpc>
              <a:spcBef>
                <a:spcPct val="0"/>
              </a:spcBef>
            </a:pPr>
            <a:r>
              <a:rPr lang="en-US" sz="1699" dirty="0">
                <a:solidFill>
                  <a:srgbClr val="FFFFFF"/>
                </a:solidFill>
                <a:latin typeface="Roboto Condensed Bold"/>
              </a:rPr>
              <a:t>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"moderate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"high rain" ||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data.weather</a:t>
            </a:r>
            <a:r>
              <a:rPr lang="en-US" sz="1699" dirty="0">
                <a:solidFill>
                  <a:srgbClr val="FFFFFF"/>
                </a:solidFill>
                <a:latin typeface="Roboto Condensed Bold"/>
              </a:rPr>
              <a:t>[0].description == "Intermittent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"rainy"){</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`&lt;span&gt;&amp;#127783&lt;/span&gt;`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"snow"){</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`&lt;span&gt;&amp;#127784&lt;/span&gt;`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tornado"){</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`&lt;span&gt;&amp;#127786&lt;/span&gt;`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lightning"){</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`&lt;span&gt;&amp;#127785&lt;/span&gt;`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`&lt;span&gt;&amp;#127777&lt;/span&gt;`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a:t>
            </a:r>
          </a:p>
          <a:p>
            <a:pPr algn="l">
              <a:lnSpc>
                <a:spcPts val="2379"/>
              </a:lnSpc>
              <a:spcBef>
                <a:spcPct val="0"/>
              </a:spcBef>
            </a:pPr>
            <a:endParaRPr lang="en-US" sz="1699" dirty="0">
              <a:solidFill>
                <a:srgbClr val="FFFFFF"/>
              </a:solidFill>
              <a:latin typeface="Roboto Condensed Bold"/>
            </a:endParaRPr>
          </a:p>
          <a:p>
            <a:pPr algn="l">
              <a:lnSpc>
                <a:spcPts val="2379"/>
              </a:lnSpc>
              <a:spcBef>
                <a:spcPct val="0"/>
              </a:spcBef>
            </a:pPr>
            <a:r>
              <a:rPr lang="en-US" sz="1699" dirty="0">
                <a:solidFill>
                  <a:srgbClr val="FFFFFF"/>
                </a:solidFill>
                <a:latin typeface="Roboto Condensed Bold"/>
              </a:rPr>
              <a:t>&lt;/script&gt;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TextBox 2"/>
          <p:cNvSpPr txBox="1"/>
          <p:nvPr/>
        </p:nvSpPr>
        <p:spPr>
          <a:xfrm>
            <a:off x="7482195" y="-19050"/>
            <a:ext cx="3417059"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JavaScript</a:t>
            </a:r>
          </a:p>
        </p:txBody>
      </p:sp>
      <p:sp>
        <p:nvSpPr>
          <p:cNvPr id="3" name="Freeform 3"/>
          <p:cNvSpPr/>
          <p:nvPr/>
        </p:nvSpPr>
        <p:spPr>
          <a:xfrm>
            <a:off x="9144000" y="942048"/>
            <a:ext cx="46725" cy="9344952"/>
          </a:xfrm>
          <a:custGeom>
            <a:avLst/>
            <a:gdLst/>
            <a:ahLst/>
            <a:cxnLst/>
            <a:rect l="l" t="t" r="r" b="b"/>
            <a:pathLst>
              <a:path w="46725" h="9344952">
                <a:moveTo>
                  <a:pt x="0" y="0"/>
                </a:moveTo>
                <a:lnTo>
                  <a:pt x="46725" y="0"/>
                </a:lnTo>
                <a:lnTo>
                  <a:pt x="46725" y="9344952"/>
                </a:lnTo>
                <a:lnTo>
                  <a:pt x="0" y="93449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86082" y="1290955"/>
            <a:ext cx="8895993" cy="7967345"/>
          </a:xfrm>
          <a:prstGeom prst="rect">
            <a:avLst/>
          </a:prstGeom>
        </p:spPr>
        <p:txBody>
          <a:bodyPr lIns="0" tIns="0" rIns="0" bIns="0" rtlCol="0" anchor="t">
            <a:spAutoFit/>
          </a:bodyPr>
          <a:lstStyle/>
          <a:p>
            <a:pPr algn="l">
              <a:lnSpc>
                <a:spcPts val="2379"/>
              </a:lnSpc>
            </a:pPr>
            <a:r>
              <a:rPr lang="en-US" sz="1699" dirty="0">
                <a:solidFill>
                  <a:srgbClr val="FFFFFF"/>
                </a:solidFill>
                <a:latin typeface="Roboto Condensed Bold"/>
              </a:rPr>
              <a:t>function </a:t>
            </a:r>
            <a:r>
              <a:rPr lang="en-US" sz="1699" dirty="0" err="1">
                <a:solidFill>
                  <a:srgbClr val="FFFFFF"/>
                </a:solidFill>
                <a:latin typeface="Roboto Condensed Bold"/>
              </a:rPr>
              <a:t>displayDailyForecast</a:t>
            </a:r>
            <a:r>
              <a:rPr lang="en-US" sz="1699" dirty="0">
                <a:solidFill>
                  <a:srgbClr val="FFFFFF"/>
                </a:solidFill>
                <a:latin typeface="Roboto Condensed Bold"/>
              </a:rPr>
              <a:t> (</a:t>
            </a:r>
            <a:r>
              <a:rPr lang="en-US" sz="1699" dirty="0" err="1">
                <a:solidFill>
                  <a:srgbClr val="FFFFFF"/>
                </a:solidFill>
                <a:latin typeface="Roboto Condensed Bold"/>
              </a:rPr>
              <a:t>city,data</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cityName.textContent</a:t>
            </a:r>
            <a:r>
              <a:rPr lang="en-US" sz="1699" dirty="0">
                <a:solidFill>
                  <a:srgbClr val="FFFFFF"/>
                </a:solidFill>
                <a:latin typeface="Roboto Condensed Bold"/>
              </a:rPr>
              <a:t>=city;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options = {weekday: "long", </a:t>
            </a:r>
            <a:r>
              <a:rPr lang="en-US" sz="1699" dirty="0" err="1">
                <a:solidFill>
                  <a:srgbClr val="FFFFFF"/>
                </a:solidFill>
                <a:latin typeface="Roboto Condensed Bold"/>
              </a:rPr>
              <a:t>yeae</a:t>
            </a:r>
            <a:r>
              <a:rPr lang="en-US" sz="1699" dirty="0">
                <a:solidFill>
                  <a:srgbClr val="FFFFFF"/>
                </a:solidFill>
                <a:latin typeface="Roboto Condensed Bold"/>
              </a:rPr>
              <a:t>: "numeric", month: "long", day: "numeric"};</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currentDate</a:t>
            </a:r>
            <a:r>
              <a:rPr lang="en-US" sz="1699" dirty="0">
                <a:solidFill>
                  <a:srgbClr val="FFFFFF"/>
                </a:solidFill>
                <a:latin typeface="Roboto Condensed Bold"/>
              </a:rPr>
              <a:t> = new Date().</a:t>
            </a:r>
            <a:r>
              <a:rPr lang="en-US" sz="1699" dirty="0" err="1">
                <a:solidFill>
                  <a:srgbClr val="FFFFFF"/>
                </a:solidFill>
                <a:latin typeface="Roboto Condensed Bold"/>
              </a:rPr>
              <a:t>toLocaleString</a:t>
            </a:r>
            <a:r>
              <a:rPr lang="en-US" sz="1699" dirty="0">
                <a:solidFill>
                  <a:srgbClr val="FFFFFF"/>
                </a:solidFill>
                <a:latin typeface="Roboto Condensed Bold"/>
              </a:rPr>
              <a:t>('</a:t>
            </a:r>
            <a:r>
              <a:rPr lang="en-US" sz="1699" dirty="0" err="1">
                <a:solidFill>
                  <a:srgbClr val="FFFFFF"/>
                </a:solidFill>
                <a:latin typeface="Roboto Condensed Bold"/>
              </a:rPr>
              <a:t>en</a:t>
            </a:r>
            <a:r>
              <a:rPr lang="en-US" sz="1699" dirty="0">
                <a:solidFill>
                  <a:srgbClr val="FFFFFF"/>
                </a:solidFill>
                <a:latin typeface="Roboto Condensed Bold"/>
              </a:rPr>
              <a:t>-EG' , options);</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date.textContent</a:t>
            </a:r>
            <a:r>
              <a:rPr lang="en-US" sz="1699" dirty="0">
                <a:solidFill>
                  <a:srgbClr val="FFFFFF"/>
                </a:solidFill>
                <a:latin typeface="Roboto Condensed Bold"/>
              </a:rPr>
              <a:t> = </a:t>
            </a:r>
            <a:r>
              <a:rPr lang="en-US" sz="1699" dirty="0" err="1">
                <a:solidFill>
                  <a:srgbClr val="FFFFFF"/>
                </a:solidFill>
                <a:latin typeface="Roboto Condensed Bold"/>
              </a:rPr>
              <a:t>currentDate</a:t>
            </a:r>
            <a:r>
              <a:rPr lang="en-US" sz="1699" dirty="0">
                <a:solidFill>
                  <a:srgbClr val="FFFFFF"/>
                </a:solidFill>
                <a:latin typeface="Roboto Condensed Bold"/>
              </a:rPr>
              <a:t>;</a:t>
            </a:r>
          </a:p>
          <a:p>
            <a:pPr algn="l">
              <a:lnSpc>
                <a:spcPts val="2379"/>
              </a:lnSpc>
            </a:pPr>
            <a:endParaRPr lang="en-US" sz="1699" dirty="0">
              <a:solidFill>
                <a:srgbClr val="FFFFFF"/>
              </a:solidFill>
              <a:latin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("hpart3")[0].</a:t>
            </a:r>
            <a:r>
              <a:rPr lang="en-US" sz="1699" dirty="0" err="1">
                <a:solidFill>
                  <a:srgbClr val="FFFFFF"/>
                </a:solidFill>
                <a:latin typeface="Roboto Condensed Bold"/>
              </a:rPr>
              <a:t>innerHTML</a:t>
            </a:r>
            <a:r>
              <a:rPr lang="en-US" sz="1699" dirty="0">
                <a:solidFill>
                  <a:srgbClr val="FFFFFF"/>
                </a:solidFill>
                <a:latin typeface="Roboto Condensed Bold"/>
              </a:rPr>
              <a:t> = "partly cloudy"</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document.getElementById</a:t>
            </a:r>
            <a:r>
              <a:rPr lang="en-US" sz="1699" dirty="0">
                <a:solidFill>
                  <a:srgbClr val="FFFFFF"/>
                </a:solidFill>
                <a:latin typeface="Roboto Condensed Bold"/>
              </a:rPr>
              <a:t>("header").</a:t>
            </a:r>
            <a:r>
              <a:rPr lang="en-US" sz="1699" dirty="0" err="1">
                <a:solidFill>
                  <a:srgbClr val="FFFFFF"/>
                </a:solidFill>
                <a:latin typeface="Roboto Condensed Bold"/>
              </a:rPr>
              <a:t>innerHTML</a:t>
            </a:r>
            <a:r>
              <a:rPr lang="en-US" sz="1699" dirty="0">
                <a:solidFill>
                  <a:srgbClr val="FFFFFF"/>
                </a:solidFill>
                <a:latin typeface="Roboto Condensed Bold"/>
              </a:rPr>
              <a:t> = "Today's weather";</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const </a:t>
            </a:r>
            <a:r>
              <a:rPr lang="en-US" sz="1699" dirty="0" err="1">
                <a:solidFill>
                  <a:srgbClr val="FFFFFF"/>
                </a:solidFill>
                <a:latin typeface="Roboto Condensed Bold"/>
              </a:rPr>
              <a:t>tempC</a:t>
            </a:r>
            <a:r>
              <a:rPr lang="en-US" sz="1699" dirty="0">
                <a:solidFill>
                  <a:srgbClr val="FFFFFF"/>
                </a:solidFill>
                <a:latin typeface="Roboto Condensed Bold"/>
              </a:rPr>
              <a:t> = </a:t>
            </a:r>
            <a:r>
              <a:rPr lang="en-US" sz="1699" dirty="0" err="1">
                <a:solidFill>
                  <a:srgbClr val="FFFFFF"/>
                </a:solidFill>
                <a:latin typeface="Roboto Condensed Bold"/>
              </a:rPr>
              <a:t>Math.round</a:t>
            </a:r>
            <a:r>
              <a:rPr lang="en-US" sz="1699" dirty="0">
                <a:solidFill>
                  <a:srgbClr val="FFFFFF"/>
                </a:solidFill>
                <a:latin typeface="Roboto Condensed Bold"/>
              </a:rPr>
              <a:t>(</a:t>
            </a:r>
            <a:r>
              <a:rPr lang="en-US" sz="1699" dirty="0" err="1">
                <a:solidFill>
                  <a:srgbClr val="FFFFFF"/>
                </a:solidFill>
                <a:latin typeface="Roboto Condensed Bold"/>
              </a:rPr>
              <a:t>data.main.temp</a:t>
            </a:r>
            <a:r>
              <a:rPr lang="en-US" sz="1699" dirty="0">
                <a:solidFill>
                  <a:srgbClr val="FFFFFF"/>
                </a:solidFill>
                <a:latin typeface="Roboto Condensed Bold"/>
              </a:rPr>
              <a:t> - 273.15);</a:t>
            </a:r>
          </a:p>
          <a:p>
            <a:pPr algn="l">
              <a:lnSpc>
                <a:spcPts val="2379"/>
              </a:lnSpc>
            </a:pPr>
            <a:r>
              <a:rPr lang="en-US" sz="1699" dirty="0">
                <a:solidFill>
                  <a:srgbClr val="FFFFFF"/>
                </a:solidFill>
                <a:latin typeface="Roboto Condensed Bold"/>
                <a:ea typeface="Roboto Condensed Bold"/>
              </a:rPr>
              <a:t> </a:t>
            </a:r>
            <a:r>
              <a:rPr lang="en-US" sz="1699" dirty="0" err="1">
                <a:solidFill>
                  <a:srgbClr val="FFFFFF"/>
                </a:solidFill>
                <a:latin typeface="Roboto Condensed Bold"/>
                <a:ea typeface="Roboto Condensed Bold"/>
              </a:rPr>
              <a:t>temp.textContent</a:t>
            </a:r>
            <a:r>
              <a:rPr lang="en-US" sz="1699" dirty="0">
                <a:solidFill>
                  <a:srgbClr val="FFFFFF"/>
                </a:solidFill>
                <a:latin typeface="Roboto Condensed Bold"/>
                <a:ea typeface="Roboto Condensed Bold"/>
              </a:rPr>
              <a:t> = `${</a:t>
            </a:r>
            <a:r>
              <a:rPr lang="en-US" sz="1699" dirty="0" err="1">
                <a:solidFill>
                  <a:srgbClr val="FFFFFF"/>
                </a:solidFill>
                <a:latin typeface="Roboto Condensed Bold"/>
                <a:ea typeface="Roboto Condensed Bold"/>
              </a:rPr>
              <a:t>tempC</a:t>
            </a:r>
            <a:r>
              <a:rPr lang="en-US" sz="1699" dirty="0">
                <a:solidFill>
                  <a:srgbClr val="FFFFFF"/>
                </a:solidFill>
                <a:latin typeface="Roboto Condensed Bold"/>
                <a:ea typeface="Roboto Condensed Bold"/>
              </a:rPr>
              <a:t>}°C`;</a:t>
            </a:r>
          </a:p>
          <a:p>
            <a:pPr algn="l">
              <a:lnSpc>
                <a:spcPts val="2379"/>
              </a:lnSpc>
            </a:pPr>
            <a:endParaRPr lang="en-US" sz="1699" dirty="0">
              <a:solidFill>
                <a:srgbClr val="FFFFFF"/>
              </a:solidFill>
              <a:latin typeface="Roboto Condensed Bold"/>
              <a:ea typeface="Roboto Condensed Bold"/>
            </a:endParaRP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description.textContent</a:t>
            </a:r>
            <a:r>
              <a:rPr lang="en-US" sz="1699" dirty="0">
                <a:solidFill>
                  <a:srgbClr val="FFFFFF"/>
                </a:solidFill>
                <a:latin typeface="Roboto Condensed Bold"/>
              </a:rPr>
              <a:t> = `weather condition: ${</a:t>
            </a:r>
            <a:r>
              <a:rPr lang="en-US" sz="1699" dirty="0" err="1">
                <a:solidFill>
                  <a:srgbClr val="FFFFFF"/>
                </a:solidFill>
                <a:latin typeface="Roboto Condensed Bold"/>
              </a:rPr>
              <a:t>data.weather</a:t>
            </a:r>
            <a:r>
              <a:rPr lang="en-US" sz="1699" dirty="0">
                <a:solidFill>
                  <a:srgbClr val="FFFFFF"/>
                </a:solidFill>
                <a:latin typeface="Roboto Condensed Bold"/>
              </a:rPr>
              <a:t>[0].description}`;</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humidity.textContent</a:t>
            </a:r>
            <a:r>
              <a:rPr lang="en-US" sz="1699" dirty="0">
                <a:solidFill>
                  <a:srgbClr val="FFFFFF"/>
                </a:solidFill>
                <a:latin typeface="Roboto Condensed Bold"/>
              </a:rPr>
              <a:t> = `Humidity: ${</a:t>
            </a:r>
            <a:r>
              <a:rPr lang="en-US" sz="1699" dirty="0" err="1">
                <a:solidFill>
                  <a:srgbClr val="FFFFFF"/>
                </a:solidFill>
                <a:latin typeface="Roboto Condensed Bold"/>
              </a:rPr>
              <a:t>data.main.humidity</a:t>
            </a:r>
            <a:r>
              <a:rPr lang="en-US" sz="1699" dirty="0">
                <a:solidFill>
                  <a:srgbClr val="FFFFFF"/>
                </a:solidFill>
                <a:latin typeface="Roboto Condensed Bold"/>
              </a:rPr>
              <a:t>}%`;</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wind.textContent</a:t>
            </a:r>
            <a:r>
              <a:rPr lang="en-US" sz="1699" dirty="0">
                <a:solidFill>
                  <a:srgbClr val="FFFFFF"/>
                </a:solidFill>
                <a:latin typeface="Roboto Condensed Bold"/>
              </a:rPr>
              <a:t> = `Wind speed: ${</a:t>
            </a:r>
            <a:r>
              <a:rPr lang="en-US" sz="1699" dirty="0" err="1">
                <a:solidFill>
                  <a:srgbClr val="FFFFFF"/>
                </a:solidFill>
                <a:latin typeface="Roboto Condensed Bold"/>
              </a:rPr>
              <a:t>data.main.speed</a:t>
            </a:r>
            <a:r>
              <a:rPr lang="en-US" sz="1699" dirty="0">
                <a:solidFill>
                  <a:srgbClr val="FFFFFF"/>
                </a:solidFill>
                <a:latin typeface="Roboto Condensed Bold"/>
              </a:rPr>
              <a:t>}mph`;</a:t>
            </a:r>
          </a:p>
          <a:p>
            <a:pPr algn="l">
              <a:lnSpc>
                <a:spcPts val="2379"/>
              </a:lnSpc>
            </a:pPr>
            <a:r>
              <a:rPr lang="en-US" sz="1699" dirty="0">
                <a:solidFill>
                  <a:srgbClr val="FFFFFF"/>
                </a:solidFill>
                <a:latin typeface="Roboto Condensed Bold"/>
              </a:rPr>
              <a:t>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"clear sky")</a:t>
            </a:r>
          </a:p>
          <a:p>
            <a:pPr algn="l">
              <a:lnSpc>
                <a:spcPts val="2379"/>
              </a:lnSpc>
            </a:pPr>
            <a:r>
              <a:rPr lang="en-US" sz="1699" dirty="0">
                <a:solidFill>
                  <a:srgbClr val="FFFFFF"/>
                </a:solidFill>
                <a:latin typeface="Roboto Condensed Bold"/>
              </a:rPr>
              <a:t> {</a:t>
            </a:r>
          </a:p>
          <a:p>
            <a:pPr algn="l">
              <a:lnSpc>
                <a:spcPts val="2379"/>
              </a:lnSpc>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`&lt;span&gt;&amp;#9728;&lt;/span&gt;`</a:t>
            </a:r>
          </a:p>
          <a:p>
            <a:pPr algn="l">
              <a:lnSpc>
                <a:spcPts val="2379"/>
              </a:lnSpc>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a:rPr>
              <a:t>else if (</a:t>
            </a:r>
            <a:r>
              <a:rPr lang="en-US" sz="1699" dirty="0" err="1">
                <a:solidFill>
                  <a:srgbClr val="FFFFFF"/>
                </a:solidFill>
                <a:latin typeface="Roboto Condensed"/>
              </a:rPr>
              <a:t>data.weather</a:t>
            </a:r>
            <a:r>
              <a:rPr lang="en-US" sz="1699" dirty="0">
                <a:solidFill>
                  <a:srgbClr val="FFFFFF"/>
                </a:solidFill>
                <a:latin typeface="Roboto Condensed"/>
              </a:rPr>
              <a:t>[0].description == "partly cloudy" || </a:t>
            </a:r>
            <a:r>
              <a:rPr lang="en-US" sz="1699" dirty="0" err="1">
                <a:solidFill>
                  <a:srgbClr val="FFFFFF"/>
                </a:solidFill>
                <a:latin typeface="Roboto Condensed"/>
              </a:rPr>
              <a:t>data.weather</a:t>
            </a:r>
            <a:r>
              <a:rPr lang="en-US" sz="1699" dirty="0">
                <a:solidFill>
                  <a:srgbClr val="FFFFFF"/>
                </a:solidFill>
                <a:latin typeface="Roboto Condensed"/>
              </a:rPr>
              <a:t>[0].description == "broken clouds" || </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data.weather</a:t>
            </a:r>
            <a:r>
              <a:rPr lang="en-US" sz="1699" dirty="0">
                <a:solidFill>
                  <a:srgbClr val="FFFFFF"/>
                </a:solidFill>
                <a:latin typeface="Roboto Condensed"/>
              </a:rPr>
              <a:t>[0].description == "scattered clouds" || </a:t>
            </a:r>
            <a:r>
              <a:rPr lang="en-US" sz="1699" dirty="0" err="1">
                <a:solidFill>
                  <a:srgbClr val="FFFFFF"/>
                </a:solidFill>
                <a:latin typeface="Roboto Condensed"/>
              </a:rPr>
              <a:t>data.weather</a:t>
            </a:r>
            <a:r>
              <a:rPr lang="en-US" sz="1699" dirty="0">
                <a:solidFill>
                  <a:srgbClr val="FFFFFF"/>
                </a:solidFill>
                <a:latin typeface="Roboto Condensed"/>
              </a:rPr>
              <a:t>[0].description == "few clouds"){</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`&lt;span&gt;&amp;#127780&lt;/span&gt;`</a:t>
            </a:r>
          </a:p>
          <a:p>
            <a:pPr algn="l">
              <a:lnSpc>
                <a:spcPts val="2379"/>
              </a:lnSpc>
              <a:spcBef>
                <a:spcPct val="0"/>
              </a:spcBef>
            </a:pPr>
            <a:r>
              <a:rPr lang="en-US" sz="1699" dirty="0">
                <a:solidFill>
                  <a:srgbClr val="FFFFFF"/>
                </a:solidFill>
                <a:latin typeface="Roboto Condensed"/>
              </a:rPr>
              <a:t> }</a:t>
            </a:r>
          </a:p>
          <a:p>
            <a:pPr algn="l">
              <a:lnSpc>
                <a:spcPts val="2379"/>
              </a:lnSpc>
              <a:spcBef>
                <a:spcPct val="0"/>
              </a:spcBef>
            </a:pPr>
            <a:r>
              <a:rPr lang="en-US" sz="1699" dirty="0">
                <a:solidFill>
                  <a:srgbClr val="FFFFFF"/>
                </a:solidFill>
                <a:latin typeface="Roboto Condensed"/>
              </a:rPr>
              <a:t> else if (</a:t>
            </a:r>
            <a:r>
              <a:rPr lang="en-US" sz="1699" dirty="0" err="1">
                <a:solidFill>
                  <a:srgbClr val="FFFFFF"/>
                </a:solidFill>
                <a:latin typeface="Roboto Condensed"/>
              </a:rPr>
              <a:t>data.weather</a:t>
            </a:r>
            <a:r>
              <a:rPr lang="en-US" sz="1699" dirty="0">
                <a:solidFill>
                  <a:srgbClr val="FFFFFF"/>
                </a:solidFill>
                <a:latin typeface="Roboto Condensed"/>
              </a:rPr>
              <a:t>[0].description == "haze" || </a:t>
            </a:r>
            <a:r>
              <a:rPr lang="en-US" sz="1699" dirty="0" err="1">
                <a:solidFill>
                  <a:srgbClr val="FFFFFF"/>
                </a:solidFill>
                <a:latin typeface="Roboto Condensed"/>
              </a:rPr>
              <a:t>data.weather</a:t>
            </a:r>
            <a:r>
              <a:rPr lang="en-US" sz="1699" dirty="0">
                <a:solidFill>
                  <a:srgbClr val="FFFFFF"/>
                </a:solidFill>
                <a:latin typeface="Roboto Condensed"/>
              </a:rPr>
              <a:t>[0].description == "dust"){</a:t>
            </a:r>
          </a:p>
          <a:p>
            <a:pPr algn="l">
              <a:lnSpc>
                <a:spcPts val="2379"/>
              </a:lnSpc>
              <a:spcBef>
                <a:spcPct val="0"/>
              </a:spcBef>
            </a:pPr>
            <a:r>
              <a:rPr lang="en-US" sz="1699" dirty="0">
                <a:solidFill>
                  <a:srgbClr val="FFFFFF"/>
                </a:solidFill>
                <a:latin typeface="Roboto Condensed"/>
              </a:rPr>
              <a:t> </a:t>
            </a:r>
            <a:r>
              <a:rPr lang="en-US" sz="1699" dirty="0" err="1">
                <a:solidFill>
                  <a:srgbClr val="FFFFFF"/>
                </a:solidFill>
                <a:latin typeface="Roboto Condensed"/>
              </a:rPr>
              <a:t>document.getElementsByClassName</a:t>
            </a:r>
            <a:r>
              <a:rPr lang="en-US" sz="1699" dirty="0">
                <a:solidFill>
                  <a:srgbClr val="FFFFFF"/>
                </a:solidFill>
                <a:latin typeface="Roboto Condensed"/>
              </a:rPr>
              <a:t>('part4')[0].</a:t>
            </a:r>
            <a:r>
              <a:rPr lang="en-US" sz="1699" dirty="0" err="1">
                <a:solidFill>
                  <a:srgbClr val="FFFFFF"/>
                </a:solidFill>
                <a:latin typeface="Roboto Condensed"/>
              </a:rPr>
              <a:t>innerHTML</a:t>
            </a:r>
            <a:r>
              <a:rPr lang="en-US" sz="1699" dirty="0">
                <a:solidFill>
                  <a:srgbClr val="FFFFFF"/>
                </a:solidFill>
                <a:latin typeface="Roboto Condensed"/>
              </a:rPr>
              <a:t> = `&lt;span&gt;&amp;#127787;&lt;/span&gt;`</a:t>
            </a:r>
          </a:p>
          <a:p>
            <a:pPr algn="l">
              <a:lnSpc>
                <a:spcPts val="2379"/>
              </a:lnSpc>
              <a:spcBef>
                <a:spcPct val="0"/>
              </a:spcBef>
            </a:pPr>
            <a:r>
              <a:rPr lang="en-US" sz="1699" dirty="0">
                <a:solidFill>
                  <a:srgbClr val="FFFFFF"/>
                </a:solidFill>
                <a:latin typeface="Roboto Condensed"/>
              </a:rPr>
              <a:t> }</a:t>
            </a:r>
          </a:p>
        </p:txBody>
      </p:sp>
      <p:sp>
        <p:nvSpPr>
          <p:cNvPr id="5" name="TextBox 5"/>
          <p:cNvSpPr txBox="1"/>
          <p:nvPr/>
        </p:nvSpPr>
        <p:spPr>
          <a:xfrm>
            <a:off x="9349168" y="1937411"/>
            <a:ext cx="8722281" cy="5900420"/>
          </a:xfrm>
          <a:prstGeom prst="rect">
            <a:avLst/>
          </a:prstGeom>
        </p:spPr>
        <p:txBody>
          <a:bodyPr lIns="0" tIns="0" rIns="0" bIns="0" rtlCol="0" anchor="t">
            <a:spAutoFit/>
          </a:bodyPr>
          <a:lstStyle/>
          <a:p>
            <a:pPr algn="l">
              <a:lnSpc>
                <a:spcPts val="2379"/>
              </a:lnSpc>
              <a:spcBef>
                <a:spcPct val="0"/>
              </a:spcBef>
            </a:pPr>
            <a:r>
              <a:rPr lang="en-US" sz="1699" dirty="0">
                <a:solidFill>
                  <a:srgbClr val="FFFFFF"/>
                </a:solidFill>
                <a:latin typeface="Roboto Condensed Bold"/>
              </a:rPr>
              <a:t>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"moderate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"high rain" ||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data.weather</a:t>
            </a:r>
            <a:r>
              <a:rPr lang="en-US" sz="1699" dirty="0">
                <a:solidFill>
                  <a:srgbClr val="FFFFFF"/>
                </a:solidFill>
                <a:latin typeface="Roboto Condensed Bold"/>
              </a:rPr>
              <a:t>[0].description == "Intermittent rain" || </a:t>
            </a:r>
            <a:r>
              <a:rPr lang="en-US" sz="1699" dirty="0" err="1">
                <a:solidFill>
                  <a:srgbClr val="FFFFFF"/>
                </a:solidFill>
                <a:latin typeface="Roboto Condensed Bold"/>
              </a:rPr>
              <a:t>data.weather</a:t>
            </a:r>
            <a:r>
              <a:rPr lang="en-US" sz="1699" dirty="0">
                <a:solidFill>
                  <a:srgbClr val="FFFFFF"/>
                </a:solidFill>
                <a:latin typeface="Roboto Condensed Bold"/>
              </a:rPr>
              <a:t>[0].description == "rainy"){</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`&lt;span&gt;&amp;#127783&lt;/span&gt;`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"snow"){</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`&lt;span&gt;&amp;#127784&lt;/span&gt;`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tornado"){</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`&lt;span&gt;&amp;#127786&lt;/span&gt;`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if (</a:t>
            </a:r>
            <a:r>
              <a:rPr lang="en-US" sz="1699" dirty="0" err="1">
                <a:solidFill>
                  <a:srgbClr val="FFFFFF"/>
                </a:solidFill>
                <a:latin typeface="Roboto Condensed Bold"/>
              </a:rPr>
              <a:t>data.weather</a:t>
            </a:r>
            <a:r>
              <a:rPr lang="en-US" sz="1699" dirty="0">
                <a:solidFill>
                  <a:srgbClr val="FFFFFF"/>
                </a:solidFill>
                <a:latin typeface="Roboto Condensed Bold"/>
              </a:rPr>
              <a:t>[0].description == "Cloud with lightning"){</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`&lt;span&gt;&amp;#127785&lt;/span&gt;`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else {</a:t>
            </a:r>
          </a:p>
          <a:p>
            <a:pPr algn="l">
              <a:lnSpc>
                <a:spcPts val="2379"/>
              </a:lnSpc>
              <a:spcBef>
                <a:spcPct val="0"/>
              </a:spcBef>
            </a:pPr>
            <a:r>
              <a:rPr lang="en-US" sz="1699" dirty="0">
                <a:solidFill>
                  <a:srgbClr val="FFFFFF"/>
                </a:solidFill>
                <a:latin typeface="Roboto Condensed Bold"/>
              </a:rPr>
              <a:t> </a:t>
            </a:r>
            <a:r>
              <a:rPr lang="en-US" sz="1699" dirty="0" err="1">
                <a:solidFill>
                  <a:srgbClr val="FFFFFF"/>
                </a:solidFill>
                <a:latin typeface="Roboto Condensed Bold"/>
              </a:rPr>
              <a:t>document.getElementsByClassName</a:t>
            </a:r>
            <a:r>
              <a:rPr lang="en-US" sz="1699" dirty="0">
                <a:solidFill>
                  <a:srgbClr val="FFFFFF"/>
                </a:solidFill>
                <a:latin typeface="Roboto Condensed Bold"/>
              </a:rPr>
              <a:t>('part4')[0].</a:t>
            </a:r>
            <a:r>
              <a:rPr lang="en-US" sz="1699" dirty="0" err="1">
                <a:solidFill>
                  <a:srgbClr val="FFFFFF"/>
                </a:solidFill>
                <a:latin typeface="Roboto Condensed Bold"/>
              </a:rPr>
              <a:t>innerHTML</a:t>
            </a:r>
            <a:r>
              <a:rPr lang="en-US" sz="1699" dirty="0">
                <a:solidFill>
                  <a:srgbClr val="FFFFFF"/>
                </a:solidFill>
                <a:latin typeface="Roboto Condensed Bold"/>
              </a:rPr>
              <a:t> = `&lt;span&gt;&amp;#127777&lt;/span&gt;`</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 </a:t>
            </a:r>
          </a:p>
          <a:p>
            <a:pPr algn="l">
              <a:lnSpc>
                <a:spcPts val="2379"/>
              </a:lnSpc>
              <a:spcBef>
                <a:spcPct val="0"/>
              </a:spcBef>
            </a:pPr>
            <a:r>
              <a:rPr lang="en-US" sz="1699" dirty="0">
                <a:solidFill>
                  <a:srgbClr val="FFFFFF"/>
                </a:solidFill>
                <a:latin typeface="Roboto Condensed Bold"/>
              </a:rPr>
              <a:t>}</a:t>
            </a:r>
          </a:p>
          <a:p>
            <a:pPr algn="l">
              <a:lnSpc>
                <a:spcPts val="2379"/>
              </a:lnSpc>
              <a:spcBef>
                <a:spcPct val="0"/>
              </a:spcBef>
            </a:pPr>
            <a:endParaRPr lang="en-US" sz="1699" dirty="0">
              <a:solidFill>
                <a:srgbClr val="FFFFFF"/>
              </a:solidFill>
              <a:latin typeface="Roboto Condensed Bold"/>
            </a:endParaRPr>
          </a:p>
          <a:p>
            <a:pPr algn="l">
              <a:lnSpc>
                <a:spcPts val="2379"/>
              </a:lnSpc>
              <a:spcBef>
                <a:spcPct val="0"/>
              </a:spcBef>
            </a:pPr>
            <a:r>
              <a:rPr lang="en-US" sz="1699" dirty="0">
                <a:solidFill>
                  <a:srgbClr val="FFFFFF"/>
                </a:solidFill>
                <a:latin typeface="Roboto Condensed Bold"/>
              </a:rPr>
              <a:t>&lt;/script&gt;</a:t>
            </a:r>
          </a:p>
        </p:txBody>
      </p:sp>
      <p:sp>
        <p:nvSpPr>
          <p:cNvPr id="6" name="TextBox 4">
            <a:extLst>
              <a:ext uri="{FF2B5EF4-FFF2-40B4-BE49-F238E27FC236}">
                <a16:creationId xmlns:a16="http://schemas.microsoft.com/office/drawing/2014/main" id="{A1BD3A54-625E-DF93-0B66-685ECDA2F8ED}"/>
              </a:ext>
            </a:extLst>
          </p:cNvPr>
          <p:cNvSpPr txBox="1"/>
          <p:nvPr/>
        </p:nvSpPr>
        <p:spPr>
          <a:xfrm>
            <a:off x="18440400" y="1286192"/>
            <a:ext cx="8121848" cy="7666990"/>
          </a:xfrm>
          <a:prstGeom prst="rect">
            <a:avLst/>
          </a:prstGeom>
        </p:spPr>
        <p:txBody>
          <a:bodyPr lIns="0" tIns="0" rIns="0" bIns="0" rtlCol="0" anchor="t">
            <a:spAutoFit/>
          </a:bodyPr>
          <a:lstStyle/>
          <a:p>
            <a:pPr algn="l">
              <a:lnSpc>
                <a:spcPts val="2659"/>
              </a:lnSpc>
              <a:spcBef>
                <a:spcPct val="0"/>
              </a:spcBef>
            </a:pPr>
            <a:r>
              <a:rPr lang="en-US" sz="1899" dirty="0">
                <a:solidFill>
                  <a:srgbClr val="FFFFFF"/>
                </a:solidFill>
                <a:latin typeface="Roboto Condensed Bold"/>
              </a:rPr>
              <a:t>&lt;script&gt;</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APIkey</a:t>
            </a:r>
            <a:r>
              <a:rPr lang="en-US" sz="1899" dirty="0">
                <a:solidFill>
                  <a:srgbClr val="FFFFFF"/>
                </a:solidFill>
                <a:latin typeface="Roboto Condensed Bold"/>
              </a:rPr>
              <a:t> = '066d608fd3d9e7edcf7ccaed8230ce6a';</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baseURL</a:t>
            </a:r>
            <a:r>
              <a:rPr lang="en-US" sz="1899" dirty="0">
                <a:solidFill>
                  <a:srgbClr val="FFFFFF"/>
                </a:solidFill>
                <a:latin typeface="Roboto Condensed Bold"/>
              </a:rPr>
              <a:t> = "https://api.openweathermap.org/data/2.5/";</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cityName</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const date = </a:t>
            </a:r>
            <a:r>
              <a:rPr lang="en-US" sz="1899" dirty="0" err="1">
                <a:solidFill>
                  <a:srgbClr val="FFFFFF"/>
                </a:solidFill>
                <a:latin typeface="Roboto Condensed Bold"/>
              </a:rPr>
              <a:t>document.getElementById</a:t>
            </a:r>
            <a:r>
              <a:rPr lang="en-US" sz="1899" dirty="0">
                <a:solidFill>
                  <a:srgbClr val="FFFFFF"/>
                </a:solidFill>
                <a:latin typeface="Roboto Condensed Bold"/>
              </a:rPr>
              <a:t>("date");</a:t>
            </a:r>
          </a:p>
          <a:p>
            <a:pPr algn="l">
              <a:lnSpc>
                <a:spcPts val="2659"/>
              </a:lnSpc>
              <a:spcBef>
                <a:spcPct val="0"/>
              </a:spcBef>
            </a:pPr>
            <a:r>
              <a:rPr lang="en-US" sz="1899" dirty="0">
                <a:solidFill>
                  <a:srgbClr val="FFFFFF"/>
                </a:solidFill>
                <a:latin typeface="Roboto Condensed Bold"/>
              </a:rPr>
              <a:t>const description =</a:t>
            </a:r>
            <a:r>
              <a:rPr lang="en-US" sz="1899" dirty="0" err="1">
                <a:solidFill>
                  <a:srgbClr val="FFFFFF"/>
                </a:solidFill>
                <a:latin typeface="Roboto Condensed Bold"/>
              </a:rPr>
              <a:t>document.getElementById</a:t>
            </a:r>
            <a:r>
              <a:rPr lang="en-US" sz="1899" dirty="0">
                <a:solidFill>
                  <a:srgbClr val="FFFFFF"/>
                </a:solidFill>
                <a:latin typeface="Roboto Condensed Bold"/>
              </a:rPr>
              <a:t>("description");</a:t>
            </a:r>
          </a:p>
          <a:p>
            <a:pPr algn="l">
              <a:lnSpc>
                <a:spcPts val="2659"/>
              </a:lnSpc>
              <a:spcBef>
                <a:spcPct val="0"/>
              </a:spcBef>
            </a:pPr>
            <a:r>
              <a:rPr lang="en-US" sz="1899" dirty="0">
                <a:solidFill>
                  <a:srgbClr val="FFFFFF"/>
                </a:solidFill>
                <a:latin typeface="Roboto Condensed Bold"/>
              </a:rPr>
              <a:t>const temp =</a:t>
            </a:r>
            <a:r>
              <a:rPr lang="en-US" sz="1899" dirty="0" err="1">
                <a:solidFill>
                  <a:srgbClr val="FFFFFF"/>
                </a:solidFill>
                <a:latin typeface="Roboto Condensed Bold"/>
              </a:rPr>
              <a:t>document.getElementById</a:t>
            </a:r>
            <a:r>
              <a:rPr lang="en-US" sz="1899" dirty="0">
                <a:solidFill>
                  <a:srgbClr val="FFFFFF"/>
                </a:solidFill>
                <a:latin typeface="Roboto Condensed Bold"/>
              </a:rPr>
              <a:t>("temp");</a:t>
            </a:r>
          </a:p>
          <a:p>
            <a:pPr algn="l">
              <a:lnSpc>
                <a:spcPts val="2659"/>
              </a:lnSpc>
              <a:spcBef>
                <a:spcPct val="0"/>
              </a:spcBef>
            </a:pPr>
            <a:r>
              <a:rPr lang="en-US" sz="1899" dirty="0">
                <a:solidFill>
                  <a:srgbClr val="FFFFFF"/>
                </a:solidFill>
                <a:latin typeface="Roboto Condensed Bold"/>
              </a:rPr>
              <a:t>const humidity =</a:t>
            </a:r>
            <a:r>
              <a:rPr lang="en-US" sz="1899" dirty="0" err="1">
                <a:solidFill>
                  <a:srgbClr val="FFFFFF"/>
                </a:solidFill>
                <a:latin typeface="Roboto Condensed Bold"/>
              </a:rPr>
              <a:t>document.getElementById</a:t>
            </a:r>
            <a:r>
              <a:rPr lang="en-US" sz="1899" dirty="0">
                <a:solidFill>
                  <a:srgbClr val="FFFFFF"/>
                </a:solidFill>
                <a:latin typeface="Roboto Condensed Bold"/>
              </a:rPr>
              <a:t>("humidity");</a:t>
            </a:r>
          </a:p>
          <a:p>
            <a:pPr algn="l">
              <a:lnSpc>
                <a:spcPts val="2659"/>
              </a:lnSpc>
              <a:spcBef>
                <a:spcPct val="0"/>
              </a:spcBef>
            </a:pPr>
            <a:r>
              <a:rPr lang="en-US" sz="1899" dirty="0">
                <a:solidFill>
                  <a:srgbClr val="FFFFFF"/>
                </a:solidFill>
                <a:latin typeface="Roboto Condensed Bold"/>
              </a:rPr>
              <a:t>const wind =</a:t>
            </a:r>
            <a:r>
              <a:rPr lang="en-US" sz="1899" dirty="0" err="1">
                <a:solidFill>
                  <a:srgbClr val="FFFFFF"/>
                </a:solidFill>
                <a:latin typeface="Roboto Condensed Bold"/>
              </a:rPr>
              <a:t>document.getElementById</a:t>
            </a:r>
            <a:r>
              <a:rPr lang="en-US" sz="1899" dirty="0">
                <a:solidFill>
                  <a:srgbClr val="FFFFFF"/>
                </a:solidFill>
                <a:latin typeface="Roboto Condensed Bold"/>
              </a:rPr>
              <a:t>("wind");</a:t>
            </a:r>
          </a:p>
          <a:p>
            <a:pPr algn="l">
              <a:lnSpc>
                <a:spcPts val="2659"/>
              </a:lnSpc>
              <a:spcBef>
                <a:spcPct val="0"/>
              </a:spcBef>
            </a:pPr>
            <a:r>
              <a:rPr lang="en-US" sz="1899" dirty="0">
                <a:solidFill>
                  <a:srgbClr val="FFFFFF"/>
                </a:solidFill>
                <a:latin typeface="Roboto Condensed Bold"/>
              </a:rPr>
              <a:t>const </a:t>
            </a:r>
            <a:r>
              <a:rPr lang="en-US" sz="1899" dirty="0" err="1">
                <a:solidFill>
                  <a:srgbClr val="FFFFFF"/>
                </a:solidFill>
                <a:latin typeface="Roboto Condensed Bold"/>
              </a:rPr>
              <a:t>weeklyForecast</a:t>
            </a: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weeklyForecast</a:t>
            </a: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a:p>
            <a:pPr algn="l">
              <a:lnSpc>
                <a:spcPts val="2659"/>
              </a:lnSpc>
              <a:spcBef>
                <a:spcPct val="0"/>
              </a:spcBef>
            </a:pPr>
            <a:r>
              <a:rPr lang="en-US" sz="1899" dirty="0" err="1">
                <a:solidFill>
                  <a:srgbClr val="FFFFFF"/>
                </a:solidFill>
                <a:latin typeface="Roboto Condensed Bold"/>
              </a:rPr>
              <a:t>document.getElementById</a:t>
            </a:r>
            <a:r>
              <a:rPr lang="en-US" sz="1899" dirty="0">
                <a:solidFill>
                  <a:srgbClr val="FFFFFF"/>
                </a:solidFill>
                <a:latin typeface="Roboto Condensed Bold"/>
              </a:rPr>
              <a:t>("</a:t>
            </a:r>
            <a:r>
              <a:rPr lang="en-US" sz="1899" dirty="0" err="1">
                <a:solidFill>
                  <a:srgbClr val="FFFFFF"/>
                </a:solidFill>
                <a:latin typeface="Roboto Condensed Bold"/>
              </a:rPr>
              <a:t>getWeather</a:t>
            </a:r>
            <a:r>
              <a:rPr lang="en-US" sz="1899" dirty="0">
                <a:solidFill>
                  <a:srgbClr val="FFFFFF"/>
                </a:solidFill>
                <a:latin typeface="Roboto Condensed Bold"/>
              </a:rPr>
              <a:t>").</a:t>
            </a:r>
            <a:r>
              <a:rPr lang="en-US" sz="1899" dirty="0" err="1">
                <a:solidFill>
                  <a:srgbClr val="FFFFFF"/>
                </a:solidFill>
                <a:latin typeface="Roboto Condensed Bold"/>
              </a:rPr>
              <a:t>addEventListener</a:t>
            </a:r>
            <a:r>
              <a:rPr lang="en-US" sz="1899" dirty="0">
                <a:solidFill>
                  <a:srgbClr val="FFFFFF"/>
                </a:solidFill>
                <a:latin typeface="Roboto Condensed Bold"/>
              </a:rPr>
              <a:t>("click", function(){</a:t>
            </a:r>
          </a:p>
          <a:p>
            <a:pPr algn="l">
              <a:lnSpc>
                <a:spcPts val="2659"/>
              </a:lnSpc>
              <a:spcBef>
                <a:spcPct val="0"/>
              </a:spcBef>
            </a:pPr>
            <a:r>
              <a:rPr lang="en-US" sz="1899" dirty="0">
                <a:solidFill>
                  <a:srgbClr val="FFFFFF"/>
                </a:solidFill>
                <a:latin typeface="Roboto Condensed Bold"/>
              </a:rPr>
              <a:t>    var </a:t>
            </a:r>
            <a:r>
              <a:rPr lang="en-US" sz="1899" dirty="0" err="1">
                <a:solidFill>
                  <a:srgbClr val="FFFFFF"/>
                </a:solidFill>
                <a:latin typeface="Roboto Condensed Bold"/>
              </a:rPr>
              <a:t>searchBar</a:t>
            </a:r>
            <a:r>
              <a:rPr lang="en-US" sz="1899" dirty="0">
                <a:solidFill>
                  <a:srgbClr val="FFFFFF"/>
                </a:solidFill>
                <a:latin typeface="Roboto Condensed Bold"/>
              </a:rPr>
              <a:t> = </a:t>
            </a:r>
            <a:r>
              <a:rPr lang="en-US" sz="1899" dirty="0" err="1">
                <a:solidFill>
                  <a:srgbClr val="FFFFFF"/>
                </a:solidFill>
                <a:latin typeface="Roboto Condensed Bold"/>
              </a:rPr>
              <a:t>document.getElementById</a:t>
            </a:r>
            <a:r>
              <a:rPr lang="en-US" sz="1899" dirty="0">
                <a:solidFill>
                  <a:srgbClr val="FFFFFF"/>
                </a:solidFill>
                <a:latin typeface="Roboto Condensed Bold"/>
              </a:rPr>
              <a:t>("loc");</a:t>
            </a:r>
          </a:p>
          <a:p>
            <a:pPr algn="l">
              <a:lnSpc>
                <a:spcPts val="2659"/>
              </a:lnSpc>
              <a:spcBef>
                <a:spcPct val="0"/>
              </a:spcBef>
            </a:pPr>
            <a:r>
              <a:rPr lang="en-US" sz="1899" dirty="0">
                <a:solidFill>
                  <a:srgbClr val="FFFFFF"/>
                </a:solidFill>
                <a:latin typeface="Roboto Condensed Bold"/>
              </a:rPr>
              <a:t>    if (</a:t>
            </a:r>
            <a:r>
              <a:rPr lang="en-US" sz="1899" dirty="0" err="1">
                <a:solidFill>
                  <a:srgbClr val="FFFFFF"/>
                </a:solidFill>
                <a:latin typeface="Roboto Condensed Bold"/>
              </a:rPr>
              <a:t>searchBar.value</a:t>
            </a:r>
            <a:r>
              <a:rPr lang="en-US" sz="1899" dirty="0">
                <a:solidFill>
                  <a:srgbClr val="FFFFFF"/>
                </a:solidFill>
                <a:latin typeface="Roboto Condensed Bold"/>
              </a:rPr>
              <a:t> == ""){</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"Please enter the city name";</a:t>
            </a:r>
          </a:p>
          <a:p>
            <a:pPr algn="l">
              <a:lnSpc>
                <a:spcPts val="2659"/>
              </a:lnSpc>
              <a:spcBef>
                <a:spcPct val="0"/>
              </a:spcBef>
            </a:pPr>
            <a:r>
              <a:rPr lang="en-US" sz="1899" dirty="0">
                <a:solidFill>
                  <a:srgbClr val="FFFFFF"/>
                </a:solidFill>
                <a:latin typeface="Roboto Condensed Bold"/>
              </a:rPr>
              <a:t>        return;</a:t>
            </a:r>
          </a:p>
          <a:p>
            <a:pPr algn="l">
              <a:lnSpc>
                <a:spcPts val="2659"/>
              </a:lnSpc>
              <a:spcBef>
                <a:spcPct val="0"/>
              </a:spcBef>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const city = </a:t>
            </a:r>
            <a:r>
              <a:rPr lang="en-US" sz="1899" dirty="0" err="1">
                <a:solidFill>
                  <a:srgbClr val="FFFFFF"/>
                </a:solidFill>
                <a:latin typeface="Roboto Condensed Bold"/>
              </a:rPr>
              <a:t>searchBar.value.split</a:t>
            </a:r>
            <a:r>
              <a:rPr lang="en-US" sz="1899" dirty="0">
                <a:solidFill>
                  <a:srgbClr val="FFFFFF"/>
                </a:solidFill>
                <a:latin typeface="Roboto Condensed Bold"/>
              </a:rPr>
              <a:t>(",")[0];</a:t>
            </a:r>
          </a:p>
          <a:p>
            <a:pPr algn="l">
              <a:lnSpc>
                <a:spcPts val="2659"/>
              </a:lnSpc>
              <a:spcBef>
                <a:spcPct val="0"/>
              </a:spcBef>
            </a:pPr>
            <a:r>
              <a:rPr lang="en-US" sz="1899" dirty="0">
                <a:solidFill>
                  <a:srgbClr val="FFFFFF"/>
                </a:solidFill>
                <a:latin typeface="Roboto Condensed Bold"/>
              </a:rPr>
              <a:t>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spcBef>
                <a:spcPct val="0"/>
              </a:spcBef>
            </a:pPr>
            <a:r>
              <a:rPr lang="en-US" sz="1899" dirty="0">
                <a:solidFill>
                  <a:srgbClr val="FFFFFF"/>
                </a:solidFill>
                <a:latin typeface="Roboto Condensed Bold"/>
              </a:rPr>
              <a:t>})</a:t>
            </a:r>
          </a:p>
          <a:p>
            <a:pPr algn="l">
              <a:lnSpc>
                <a:spcPts val="2659"/>
              </a:lnSpc>
              <a:spcBef>
                <a:spcPct val="0"/>
              </a:spcBef>
            </a:pPr>
            <a:endParaRPr lang="en-US" sz="1899" dirty="0">
              <a:solidFill>
                <a:srgbClr val="FFFFFF"/>
              </a:solidFill>
              <a:latin typeface="Roboto Condensed Bold"/>
            </a:endParaRPr>
          </a:p>
        </p:txBody>
      </p:sp>
      <p:sp>
        <p:nvSpPr>
          <p:cNvPr id="7" name="TextBox 5">
            <a:extLst>
              <a:ext uri="{FF2B5EF4-FFF2-40B4-BE49-F238E27FC236}">
                <a16:creationId xmlns:a16="http://schemas.microsoft.com/office/drawing/2014/main" id="{4EFFD291-7B12-E314-19EE-2316B066FECA}"/>
              </a:ext>
            </a:extLst>
          </p:cNvPr>
          <p:cNvSpPr txBox="1"/>
          <p:nvPr/>
        </p:nvSpPr>
        <p:spPr>
          <a:xfrm>
            <a:off x="24478179" y="1257154"/>
            <a:ext cx="9202221" cy="8333740"/>
          </a:xfrm>
          <a:prstGeom prst="rect">
            <a:avLst/>
          </a:prstGeom>
        </p:spPr>
        <p:txBody>
          <a:bodyPr lIns="0" tIns="0" rIns="0" bIns="0" rtlCol="0" anchor="t">
            <a:spAutoFit/>
          </a:bodyPr>
          <a:lstStyle/>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clearData</a:t>
            </a: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cityName.textContent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date.textContent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description.textContent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temp.textContent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humidity.textContent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wind.textContent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weeklyForecast.textContent</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document.getElementsByClassName</a:t>
            </a:r>
            <a:r>
              <a:rPr lang="en-US" sz="1899" dirty="0">
                <a:solidFill>
                  <a:srgbClr val="FFFFFF"/>
                </a:solidFill>
                <a:latin typeface="Roboto Condensed Bold"/>
              </a:rPr>
              <a:t>("hpart3")[0].</a:t>
            </a:r>
            <a:r>
              <a:rPr lang="en-US" sz="1899" dirty="0" err="1">
                <a:solidFill>
                  <a:srgbClr val="FFFFFF"/>
                </a:solidFill>
                <a:latin typeface="Roboto Condensed Bold"/>
              </a:rPr>
              <a:t>innerHTML</a:t>
            </a:r>
            <a:r>
              <a:rPr lang="en-US" sz="1899" dirty="0">
                <a:solidFill>
                  <a:srgbClr val="FFFFFF"/>
                </a:solidFill>
                <a:latin typeface="Roboto Condensed Bold"/>
              </a:rPr>
              <a:t> = "" ;</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function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return fetch(`${</a:t>
            </a:r>
            <a:r>
              <a:rPr lang="en-US" sz="1899" dirty="0" err="1">
                <a:solidFill>
                  <a:srgbClr val="FFFFFF"/>
                </a:solidFill>
                <a:latin typeface="Roboto Condensed Bold"/>
              </a:rPr>
              <a:t>baseURL</a:t>
            </a:r>
            <a:r>
              <a:rPr lang="en-US" sz="1899" dirty="0">
                <a:solidFill>
                  <a:srgbClr val="FFFFFF"/>
                </a:solidFill>
                <a:latin typeface="Roboto Condensed Bold"/>
              </a:rPr>
              <a:t>}</a:t>
            </a:r>
            <a:r>
              <a:rPr lang="en-US" sz="1899" dirty="0" err="1">
                <a:solidFill>
                  <a:srgbClr val="FFFFFF"/>
                </a:solidFill>
                <a:latin typeface="Roboto Condensed Bold"/>
              </a:rPr>
              <a:t>weather?q</a:t>
            </a:r>
            <a:r>
              <a:rPr lang="en-US" sz="1899" dirty="0">
                <a:solidFill>
                  <a:srgbClr val="FFFFFF"/>
                </a:solidFill>
                <a:latin typeface="Roboto Condensed Bold"/>
              </a:rPr>
              <a:t>=${city}&amp;</a:t>
            </a:r>
            <a:r>
              <a:rPr lang="en-US" sz="1899" dirty="0" err="1">
                <a:solidFill>
                  <a:srgbClr val="FFFFFF"/>
                </a:solidFill>
                <a:latin typeface="Roboto Condensed Bold"/>
              </a:rPr>
              <a:t>apikey</a:t>
            </a:r>
            <a:r>
              <a:rPr lang="en-US" sz="1899" dirty="0">
                <a:solidFill>
                  <a:srgbClr val="FFFFFF"/>
                </a:solidFill>
                <a:latin typeface="Roboto Condensed Bold"/>
              </a:rPr>
              <a:t>=${</a:t>
            </a:r>
            <a:r>
              <a:rPr lang="en-US" sz="1899" dirty="0" err="1">
                <a:solidFill>
                  <a:srgbClr val="FFFFFF"/>
                </a:solidFill>
                <a:latin typeface="Roboto Condensed Bold"/>
              </a:rPr>
              <a:t>APIkey</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async function </a:t>
            </a:r>
            <a:r>
              <a:rPr lang="en-US" sz="1899" dirty="0" err="1">
                <a:solidFill>
                  <a:srgbClr val="FFFFFF"/>
                </a:solidFill>
                <a:latin typeface="Roboto Condensed Bold"/>
              </a:rPr>
              <a:t>requestWeatherData</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responseCurrent</a:t>
            </a:r>
            <a:r>
              <a:rPr lang="en-US" sz="1899" dirty="0">
                <a:solidFill>
                  <a:srgbClr val="FFFFFF"/>
                </a:solidFill>
                <a:latin typeface="Roboto Condensed Bold"/>
              </a:rPr>
              <a:t> = await </a:t>
            </a:r>
            <a:r>
              <a:rPr lang="en-US" sz="1899" dirty="0" err="1">
                <a:solidFill>
                  <a:srgbClr val="FFFFFF"/>
                </a:solidFill>
                <a:latin typeface="Roboto Condensed Bold"/>
              </a:rPr>
              <a:t>getCurrentWeather</a:t>
            </a:r>
            <a:r>
              <a:rPr lang="en-US" sz="1899" dirty="0">
                <a:solidFill>
                  <a:srgbClr val="FFFFFF"/>
                </a:solidFill>
                <a:latin typeface="Roboto Condensed Bold"/>
              </a:rPr>
              <a:t>(city);</a:t>
            </a:r>
          </a:p>
          <a:p>
            <a:pPr algn="l">
              <a:lnSpc>
                <a:spcPts val="2659"/>
              </a:lnSpc>
            </a:pPr>
            <a:r>
              <a:rPr lang="en-US" sz="1899" dirty="0">
                <a:solidFill>
                  <a:srgbClr val="FFFFFF"/>
                </a:solidFill>
                <a:latin typeface="Roboto Condensed Bold"/>
              </a:rPr>
              <a:t> if (</a:t>
            </a:r>
            <a:r>
              <a:rPr lang="en-US" sz="1899" dirty="0" err="1">
                <a:solidFill>
                  <a:srgbClr val="FFFFFF"/>
                </a:solidFill>
                <a:latin typeface="Roboto Condensed Bold"/>
              </a:rPr>
              <a:t>responseCurrent.status</a:t>
            </a:r>
            <a:r>
              <a:rPr lang="en-US" sz="1899" dirty="0">
                <a:solidFill>
                  <a:srgbClr val="FFFFFF"/>
                </a:solidFill>
                <a:latin typeface="Roboto Condensed Bold"/>
              </a:rPr>
              <a:t> === 200)</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const </a:t>
            </a:r>
            <a:r>
              <a:rPr lang="en-US" sz="1899" dirty="0" err="1">
                <a:solidFill>
                  <a:srgbClr val="FFFFFF"/>
                </a:solidFill>
                <a:latin typeface="Roboto Condensed Bold"/>
              </a:rPr>
              <a:t>currentWeathetData</a:t>
            </a:r>
            <a:r>
              <a:rPr lang="en-US" sz="1899" dirty="0">
                <a:solidFill>
                  <a:srgbClr val="FFFFFF"/>
                </a:solidFill>
                <a:latin typeface="Roboto Condensed Bold"/>
              </a:rPr>
              <a:t> = await </a:t>
            </a:r>
            <a:r>
              <a:rPr lang="en-US" sz="1899" dirty="0" err="1">
                <a:solidFill>
                  <a:srgbClr val="FFFFFF"/>
                </a:solidFill>
                <a:latin typeface="Roboto Condensed Bold"/>
              </a:rPr>
              <a:t>responseCurrent.json</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await </a:t>
            </a:r>
            <a:r>
              <a:rPr lang="en-US" sz="1899" dirty="0" err="1">
                <a:solidFill>
                  <a:srgbClr val="FFFFFF"/>
                </a:solidFill>
                <a:latin typeface="Roboto Condensed Bold"/>
              </a:rPr>
              <a:t>displayDailyForecast</a:t>
            </a:r>
            <a:r>
              <a:rPr lang="en-US" sz="1899" dirty="0">
                <a:solidFill>
                  <a:srgbClr val="FFFFFF"/>
                </a:solidFill>
                <a:latin typeface="Roboto Condensed Bold"/>
              </a:rPr>
              <a:t>(</a:t>
            </a:r>
            <a:r>
              <a:rPr lang="en-US" sz="1899" dirty="0" err="1">
                <a:solidFill>
                  <a:srgbClr val="FFFFFF"/>
                </a:solidFill>
                <a:latin typeface="Roboto Condensed Bold"/>
              </a:rPr>
              <a:t>city,currentWeathetData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p>
          <a:p>
            <a:pPr algn="l">
              <a:lnSpc>
                <a:spcPts val="2659"/>
              </a:lnSpc>
            </a:pPr>
            <a:r>
              <a:rPr lang="en-US" sz="1899" dirty="0">
                <a:solidFill>
                  <a:srgbClr val="FFFFFF"/>
                </a:solidFill>
                <a:latin typeface="Roboto Condensed Bold"/>
              </a:rPr>
              <a:t> else{</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clearData</a:t>
            </a:r>
            <a:r>
              <a:rPr lang="en-US" sz="1899" dirty="0">
                <a:solidFill>
                  <a:srgbClr val="FFFFFF"/>
                </a:solidFill>
                <a:latin typeface="Roboto Condensed Bold"/>
              </a:rPr>
              <a:t>();</a:t>
            </a:r>
          </a:p>
          <a:p>
            <a:pPr algn="l">
              <a:lnSpc>
                <a:spcPts val="2659"/>
              </a:lnSpc>
            </a:pPr>
            <a:r>
              <a:rPr lang="en-US" sz="1899" dirty="0">
                <a:solidFill>
                  <a:srgbClr val="FFFFFF"/>
                </a:solidFill>
                <a:latin typeface="Roboto Condensed Bold"/>
              </a:rPr>
              <a:t> </a:t>
            </a:r>
            <a:r>
              <a:rPr lang="en-US" sz="1899" dirty="0" err="1">
                <a:solidFill>
                  <a:srgbClr val="FFFFFF"/>
                </a:solidFill>
                <a:latin typeface="Roboto Condensed Bold"/>
              </a:rPr>
              <a:t>document.getElementById</a:t>
            </a:r>
            <a:r>
              <a:rPr lang="en-US" sz="1899" dirty="0">
                <a:solidFill>
                  <a:srgbClr val="FFFFFF"/>
                </a:solidFill>
                <a:latin typeface="Roboto Condensed Bold"/>
              </a:rPr>
              <a:t>("header").</a:t>
            </a:r>
            <a:r>
              <a:rPr lang="en-US" sz="1899" dirty="0" err="1">
                <a:solidFill>
                  <a:srgbClr val="FFFFFF"/>
                </a:solidFill>
                <a:latin typeface="Roboto Condensed Bold"/>
              </a:rPr>
              <a:t>innerHTML</a:t>
            </a:r>
            <a:r>
              <a:rPr lang="en-US" sz="1899" dirty="0">
                <a:solidFill>
                  <a:srgbClr val="FFFFFF"/>
                </a:solidFill>
                <a:latin typeface="Roboto Condensed Bold"/>
              </a:rPr>
              <a:t> = "The weather for this place is not available";</a:t>
            </a:r>
          </a:p>
          <a:p>
            <a:pPr algn="l">
              <a:lnSpc>
                <a:spcPts val="2659"/>
              </a:lnSpc>
            </a:pPr>
            <a:r>
              <a:rPr lang="en-US" sz="1899" dirty="0">
                <a:solidFill>
                  <a:srgbClr val="FFFFFF"/>
                </a:solidFill>
                <a:latin typeface="Roboto Condensed Bold"/>
              </a:rPr>
              <a:t> }</a:t>
            </a:r>
          </a:p>
          <a:p>
            <a:pPr algn="l">
              <a:lnSpc>
                <a:spcPts val="2659"/>
              </a:lnSpc>
              <a:spcBef>
                <a:spcPct val="0"/>
              </a:spcBef>
            </a:pPr>
            <a:r>
              <a:rPr lang="en-US" sz="1899" dirty="0">
                <a:solidFill>
                  <a:srgbClr val="FFFFFF"/>
                </a:solidFill>
                <a:latin typeface="Roboto Condensed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a:p>
        </p:txBody>
      </p:sp>
      <p:grpSp>
        <p:nvGrpSpPr>
          <p:cNvPr id="3" name="Group 3"/>
          <p:cNvGrpSpPr/>
          <p:nvPr/>
        </p:nvGrpSpPr>
        <p:grpSpPr>
          <a:xfrm>
            <a:off x="1028700" y="2489900"/>
            <a:ext cx="16230600" cy="6714509"/>
            <a:chOff x="0" y="0"/>
            <a:chExt cx="4274726" cy="1768430"/>
          </a:xfrm>
        </p:grpSpPr>
        <p:sp>
          <p:nvSpPr>
            <p:cNvPr id="4" name="Freeform 4"/>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5" name="TextBox 5"/>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188958" y="895350"/>
            <a:ext cx="3910084" cy="1104265"/>
          </a:xfrm>
          <a:prstGeom prst="rect">
            <a:avLst/>
          </a:prstGeom>
        </p:spPr>
        <p:txBody>
          <a:bodyPr lIns="0" tIns="0" rIns="0" bIns="0" rtlCol="0" anchor="t">
            <a:spAutoFit/>
          </a:bodyPr>
          <a:lstStyle/>
          <a:p>
            <a:pPr algn="l">
              <a:lnSpc>
                <a:spcPts val="8959"/>
              </a:lnSpc>
            </a:pPr>
            <a:r>
              <a:rPr lang="en-US" sz="6399" dirty="0">
                <a:solidFill>
                  <a:srgbClr val="D9EAF3"/>
                </a:solidFill>
                <a:latin typeface="Roboto Condensed Bold"/>
              </a:rPr>
              <a:t>Conclusion</a:t>
            </a:r>
          </a:p>
        </p:txBody>
      </p:sp>
      <p:sp>
        <p:nvSpPr>
          <p:cNvPr id="9" name="TextBox 9"/>
          <p:cNvSpPr txBox="1"/>
          <p:nvPr/>
        </p:nvSpPr>
        <p:spPr>
          <a:xfrm>
            <a:off x="1351179" y="2944887"/>
            <a:ext cx="15585642" cy="5728335"/>
          </a:xfrm>
          <a:prstGeom prst="rect">
            <a:avLst/>
          </a:prstGeom>
        </p:spPr>
        <p:txBody>
          <a:bodyPr lIns="0" tIns="0" rIns="0" bIns="0" rtlCol="0" anchor="t">
            <a:spAutoFit/>
          </a:bodyPr>
          <a:lstStyle/>
          <a:p>
            <a:pPr algn="ctr">
              <a:lnSpc>
                <a:spcPts val="5039"/>
              </a:lnSpc>
            </a:pPr>
            <a:r>
              <a:rPr lang="en-US" sz="3599" dirty="0">
                <a:solidFill>
                  <a:srgbClr val="FFFFFF"/>
                </a:solidFill>
                <a:latin typeface="Roboto Condensed"/>
              </a:rPr>
              <a:t>In conclusion, the weather web application aims to provide users with accurate and up-to-date weather information anytime, anywhere. By leveraging modern web technologies and integrating with global weather services such as </a:t>
            </a:r>
            <a:r>
              <a:rPr lang="en-US" sz="3599" dirty="0" err="1">
                <a:solidFill>
                  <a:srgbClr val="FFFFFF"/>
                </a:solidFill>
                <a:latin typeface="Roboto Condensed"/>
              </a:rPr>
              <a:t>OpenWeatherMap</a:t>
            </a:r>
            <a:r>
              <a:rPr lang="en-US" sz="3599" dirty="0">
                <a:solidFill>
                  <a:srgbClr val="FFFFFF"/>
                </a:solidFill>
                <a:latin typeface="Roboto Condensed"/>
              </a:rPr>
              <a:t>, the application provides an interactive and easy-to-use interface, making it easier for users to check current weather conditions and future forecasts. Our commitment to high performance, ease of use, security and availability ensures a superior experience that meets users' daily needs and helps them plan their activities more effectively. We are confident that this app will be a valuable tool for anyone looking to stay informed about the weather.</a:t>
            </a:r>
          </a:p>
        </p:txBody>
      </p:sp>
      <p:grpSp>
        <p:nvGrpSpPr>
          <p:cNvPr id="10" name="Group 3">
            <a:extLst>
              <a:ext uri="{FF2B5EF4-FFF2-40B4-BE49-F238E27FC236}">
                <a16:creationId xmlns:a16="http://schemas.microsoft.com/office/drawing/2014/main" id="{8FC0CE28-45E7-7D3B-8ED8-2D952A9A5583}"/>
              </a:ext>
            </a:extLst>
          </p:cNvPr>
          <p:cNvGrpSpPr/>
          <p:nvPr/>
        </p:nvGrpSpPr>
        <p:grpSpPr>
          <a:xfrm>
            <a:off x="12069902" y="10840852"/>
            <a:ext cx="4224946" cy="4224946"/>
            <a:chOff x="0" y="0"/>
            <a:chExt cx="812800" cy="812800"/>
          </a:xfrm>
        </p:grpSpPr>
        <p:sp>
          <p:nvSpPr>
            <p:cNvPr id="11" name="Freeform 4">
              <a:extLst>
                <a:ext uri="{FF2B5EF4-FFF2-40B4-BE49-F238E27FC236}">
                  <a16:creationId xmlns:a16="http://schemas.microsoft.com/office/drawing/2014/main" id="{BC7A544F-5392-0905-96ED-11925868F0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
        <p:nvSpPr>
          <p:cNvPr id="12" name="Freeform 5">
            <a:extLst>
              <a:ext uri="{FF2B5EF4-FFF2-40B4-BE49-F238E27FC236}">
                <a16:creationId xmlns:a16="http://schemas.microsoft.com/office/drawing/2014/main" id="{5D5FDB1B-7784-9769-6EBA-2EC82D34999D}"/>
              </a:ext>
            </a:extLst>
          </p:cNvPr>
          <p:cNvSpPr/>
          <p:nvPr/>
        </p:nvSpPr>
        <p:spPr>
          <a:xfrm>
            <a:off x="12261807" y="14275045"/>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3" name="Group 7">
            <a:extLst>
              <a:ext uri="{FF2B5EF4-FFF2-40B4-BE49-F238E27FC236}">
                <a16:creationId xmlns:a16="http://schemas.microsoft.com/office/drawing/2014/main" id="{39E6783B-6EAA-8E9F-CFA4-2722FFEDE3BD}"/>
              </a:ext>
            </a:extLst>
          </p:cNvPr>
          <p:cNvGrpSpPr/>
          <p:nvPr/>
        </p:nvGrpSpPr>
        <p:grpSpPr>
          <a:xfrm>
            <a:off x="6014516" y="10840852"/>
            <a:ext cx="4224946" cy="4224946"/>
            <a:chOff x="0" y="0"/>
            <a:chExt cx="812800" cy="812800"/>
          </a:xfrm>
        </p:grpSpPr>
        <p:sp>
          <p:nvSpPr>
            <p:cNvPr id="14" name="Freeform 8">
              <a:extLst>
                <a:ext uri="{FF2B5EF4-FFF2-40B4-BE49-F238E27FC236}">
                  <a16:creationId xmlns:a16="http://schemas.microsoft.com/office/drawing/2014/main" id="{0340B3F0-BB4C-DFD4-F143-1A421C7F6B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b="-33333"/>
              </a:stretch>
            </a:blipFill>
          </p:spPr>
          <p:txBody>
            <a:bodyPr/>
            <a:lstStyle/>
            <a:p>
              <a:endParaRPr lang="en-US"/>
            </a:p>
          </p:txBody>
        </p:sp>
      </p:grpSp>
      <p:sp>
        <p:nvSpPr>
          <p:cNvPr id="15" name="Freeform 9">
            <a:extLst>
              <a:ext uri="{FF2B5EF4-FFF2-40B4-BE49-F238E27FC236}">
                <a16:creationId xmlns:a16="http://schemas.microsoft.com/office/drawing/2014/main" id="{BF9E85F9-8E31-6CCD-30C0-271134903382}"/>
              </a:ext>
            </a:extLst>
          </p:cNvPr>
          <p:cNvSpPr/>
          <p:nvPr/>
        </p:nvSpPr>
        <p:spPr>
          <a:xfrm>
            <a:off x="6206421" y="14275045"/>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TextBox 10">
            <a:extLst>
              <a:ext uri="{FF2B5EF4-FFF2-40B4-BE49-F238E27FC236}">
                <a16:creationId xmlns:a16="http://schemas.microsoft.com/office/drawing/2014/main" id="{222A74C2-5881-C20C-FEF0-F59783F01F50}"/>
              </a:ext>
            </a:extLst>
          </p:cNvPr>
          <p:cNvSpPr txBox="1"/>
          <p:nvPr/>
        </p:nvSpPr>
        <p:spPr>
          <a:xfrm>
            <a:off x="12827797" y="14354599"/>
            <a:ext cx="2709157"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Jamel Handomeh</a:t>
            </a:r>
          </a:p>
        </p:txBody>
      </p:sp>
      <p:sp>
        <p:nvSpPr>
          <p:cNvPr id="18" name="TextBox 12">
            <a:extLst>
              <a:ext uri="{FF2B5EF4-FFF2-40B4-BE49-F238E27FC236}">
                <a16:creationId xmlns:a16="http://schemas.microsoft.com/office/drawing/2014/main" id="{DBA8FBEB-E66C-2E71-7E85-88DCC36CBEF5}"/>
              </a:ext>
            </a:extLst>
          </p:cNvPr>
          <p:cNvSpPr txBox="1"/>
          <p:nvPr/>
        </p:nvSpPr>
        <p:spPr>
          <a:xfrm>
            <a:off x="6939158" y="14354599"/>
            <a:ext cx="2375663" cy="533400"/>
          </a:xfrm>
          <a:prstGeom prst="rect">
            <a:avLst/>
          </a:prstGeom>
        </p:spPr>
        <p:txBody>
          <a:bodyPr lIns="0" tIns="0" rIns="0" bIns="0" rtlCol="0" anchor="t">
            <a:spAutoFit/>
          </a:bodyPr>
          <a:lstStyle/>
          <a:p>
            <a:pPr algn="ctr">
              <a:lnSpc>
                <a:spcPts val="4200"/>
              </a:lnSpc>
            </a:pPr>
            <a:r>
              <a:rPr lang="en-US" sz="3000">
                <a:solidFill>
                  <a:srgbClr val="2B6993"/>
                </a:solidFill>
                <a:latin typeface="Roboto Condensed"/>
              </a:rPr>
              <a:t>Amjad Qandeel</a:t>
            </a:r>
          </a:p>
        </p:txBody>
      </p:sp>
      <p:sp>
        <p:nvSpPr>
          <p:cNvPr id="20" name="TextBox 14">
            <a:extLst>
              <a:ext uri="{FF2B5EF4-FFF2-40B4-BE49-F238E27FC236}">
                <a16:creationId xmlns:a16="http://schemas.microsoft.com/office/drawing/2014/main" id="{A9FB2868-248C-CE49-8EE1-BA0F6E08FF8D}"/>
              </a:ext>
            </a:extLst>
          </p:cNvPr>
          <p:cNvSpPr txBox="1"/>
          <p:nvPr/>
        </p:nvSpPr>
        <p:spPr>
          <a:xfrm>
            <a:off x="-4617448" y="800100"/>
            <a:ext cx="4084047"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Thank</a:t>
            </a:r>
          </a:p>
        </p:txBody>
      </p:sp>
      <p:sp>
        <p:nvSpPr>
          <p:cNvPr id="21" name="TextBox 15">
            <a:extLst>
              <a:ext uri="{FF2B5EF4-FFF2-40B4-BE49-F238E27FC236}">
                <a16:creationId xmlns:a16="http://schemas.microsoft.com/office/drawing/2014/main" id="{A3C379F5-7426-6F85-B1D8-8151146CC35C}"/>
              </a:ext>
            </a:extLst>
          </p:cNvPr>
          <p:cNvSpPr txBox="1"/>
          <p:nvPr/>
        </p:nvSpPr>
        <p:spPr>
          <a:xfrm>
            <a:off x="-2726751" y="2144964"/>
            <a:ext cx="2193351" cy="1776731"/>
          </a:xfrm>
          <a:prstGeom prst="rect">
            <a:avLst/>
          </a:prstGeom>
        </p:spPr>
        <p:txBody>
          <a:bodyPr lIns="0" tIns="0" rIns="0" bIns="0" rtlCol="0" anchor="t">
            <a:spAutoFit/>
          </a:bodyPr>
          <a:lstStyle/>
          <a:p>
            <a:pPr algn="l">
              <a:lnSpc>
                <a:spcPts val="14419"/>
              </a:lnSpc>
            </a:pPr>
            <a:r>
              <a:rPr lang="en-US" sz="10299" dirty="0">
                <a:solidFill>
                  <a:srgbClr val="509FCB"/>
                </a:solidFill>
                <a:latin typeface="Roboto Condensed Bold"/>
              </a:rPr>
              <a:t>You</a:t>
            </a:r>
          </a:p>
        </p:txBody>
      </p:sp>
      <p:sp>
        <p:nvSpPr>
          <p:cNvPr id="22" name="TextBox 13">
            <a:extLst>
              <a:ext uri="{FF2B5EF4-FFF2-40B4-BE49-F238E27FC236}">
                <a16:creationId xmlns:a16="http://schemas.microsoft.com/office/drawing/2014/main" id="{D35F32B9-FB1A-EDE1-FD68-9E8CACB6B51C}"/>
              </a:ext>
            </a:extLst>
          </p:cNvPr>
          <p:cNvSpPr txBox="1"/>
          <p:nvPr/>
        </p:nvSpPr>
        <p:spPr>
          <a:xfrm>
            <a:off x="6934200" y="14855825"/>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202210252</a:t>
            </a:r>
          </a:p>
        </p:txBody>
      </p:sp>
      <p:sp>
        <p:nvSpPr>
          <p:cNvPr id="23" name="TextBox 11">
            <a:extLst>
              <a:ext uri="{FF2B5EF4-FFF2-40B4-BE49-F238E27FC236}">
                <a16:creationId xmlns:a16="http://schemas.microsoft.com/office/drawing/2014/main" id="{68E3D78D-7AB1-1616-1FC2-1468154CB0DD}"/>
              </a:ext>
            </a:extLst>
          </p:cNvPr>
          <p:cNvSpPr txBox="1"/>
          <p:nvPr/>
        </p:nvSpPr>
        <p:spPr>
          <a:xfrm>
            <a:off x="12954000" y="14855825"/>
            <a:ext cx="2375663" cy="422275"/>
          </a:xfrm>
          <a:prstGeom prst="rect">
            <a:avLst/>
          </a:prstGeom>
        </p:spPr>
        <p:txBody>
          <a:bodyPr lIns="0" tIns="0" rIns="0" bIns="0" rtlCol="0" anchor="t">
            <a:spAutoFit/>
          </a:bodyPr>
          <a:lstStyle/>
          <a:p>
            <a:pPr algn="ctr">
              <a:lnSpc>
                <a:spcPts val="3499"/>
              </a:lnSpc>
            </a:pPr>
            <a:r>
              <a:rPr lang="en-US" sz="2499" dirty="0">
                <a:solidFill>
                  <a:srgbClr val="000000"/>
                </a:solidFill>
                <a:latin typeface="Roboto Condensed"/>
              </a:rPr>
              <a:t>202210097</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7094373">
            <a:off x="-2002877" y="4965986"/>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t="-40468"/>
            </a:stretch>
          </a:blipFill>
        </p:spPr>
        <p:txBody>
          <a:bodyPr/>
          <a:lstStyle/>
          <a:p>
            <a:endParaRPr lang="en-US"/>
          </a:p>
        </p:txBody>
      </p:sp>
      <p:sp>
        <p:nvSpPr>
          <p:cNvPr id="6" name="Freeform 6"/>
          <p:cNvSpPr/>
          <p:nvPr/>
        </p:nvSpPr>
        <p:spPr>
          <a:xfrm rot="-5400000">
            <a:off x="11703648" y="-3854408"/>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2">
              <a:extLst>
                <a:ext uri="{96DAC541-7B7A-43D3-8B79-37D633B846F1}">
                  <asvg:svgBlip xmlns:asvg="http://schemas.microsoft.com/office/drawing/2016/SVG/main" r:embed="rId3"/>
                </a:ext>
              </a:extLst>
            </a:blip>
            <a:stretch>
              <a:fillRect t="-40468"/>
            </a:stretch>
          </a:blipFill>
        </p:spPr>
        <p:txBody>
          <a:bodyPr/>
          <a:lstStyle/>
          <a:p>
            <a:endParaRPr lang="en-US"/>
          </a:p>
        </p:txBody>
      </p:sp>
      <p:grpSp>
        <p:nvGrpSpPr>
          <p:cNvPr id="7" name="Group 7"/>
          <p:cNvGrpSpPr/>
          <p:nvPr/>
        </p:nvGrpSpPr>
        <p:grpSpPr>
          <a:xfrm>
            <a:off x="7935084" y="4120569"/>
            <a:ext cx="4224946" cy="42249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b="-33333"/>
              </a:stretch>
            </a:blipFill>
          </p:spPr>
          <p:txBody>
            <a:bodyPr/>
            <a:lstStyle/>
            <a:p>
              <a:endParaRPr lang="en-US"/>
            </a:p>
          </p:txBody>
        </p:sp>
      </p:grpSp>
      <p:sp>
        <p:nvSpPr>
          <p:cNvPr id="9" name="Freeform 9"/>
          <p:cNvSpPr/>
          <p:nvPr/>
        </p:nvSpPr>
        <p:spPr>
          <a:xfrm>
            <a:off x="8126989" y="7577287"/>
            <a:ext cx="3841136" cy="1536455"/>
          </a:xfrm>
          <a:custGeom>
            <a:avLst/>
            <a:gdLst/>
            <a:ahLst/>
            <a:cxnLst/>
            <a:rect l="l" t="t" r="r" b="b"/>
            <a:pathLst>
              <a:path w="3841136" h="1536455">
                <a:moveTo>
                  <a:pt x="0" y="0"/>
                </a:moveTo>
                <a:lnTo>
                  <a:pt x="3841136" y="0"/>
                </a:lnTo>
                <a:lnTo>
                  <a:pt x="3841136" y="1536455"/>
                </a:lnTo>
                <a:lnTo>
                  <a:pt x="0" y="15364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2" name="TextBox 12"/>
          <p:cNvSpPr txBox="1"/>
          <p:nvPr/>
        </p:nvSpPr>
        <p:spPr>
          <a:xfrm>
            <a:off x="8859725" y="7678145"/>
            <a:ext cx="2375663" cy="533400"/>
          </a:xfrm>
          <a:prstGeom prst="rect">
            <a:avLst/>
          </a:prstGeom>
        </p:spPr>
        <p:txBody>
          <a:bodyPr lIns="0" tIns="0" rIns="0" bIns="0" rtlCol="0" anchor="t">
            <a:spAutoFit/>
          </a:bodyPr>
          <a:lstStyle/>
          <a:p>
            <a:pPr algn="ctr">
              <a:lnSpc>
                <a:spcPts val="4200"/>
              </a:lnSpc>
            </a:pPr>
            <a:r>
              <a:rPr lang="en-US" sz="3000" dirty="0">
                <a:solidFill>
                  <a:srgbClr val="2B6993"/>
                </a:solidFill>
                <a:latin typeface="Roboto Condensed"/>
              </a:rPr>
              <a:t>Amjad Qandeel</a:t>
            </a:r>
          </a:p>
        </p:txBody>
      </p:sp>
      <p:sp>
        <p:nvSpPr>
          <p:cNvPr id="13" name="TextBox 13"/>
          <p:cNvSpPr txBox="1"/>
          <p:nvPr/>
        </p:nvSpPr>
        <p:spPr>
          <a:xfrm>
            <a:off x="8374523" y="8153143"/>
            <a:ext cx="3346068" cy="416781"/>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Roboto Condensed"/>
              </a:rPr>
              <a:t>amjadaltarefy@gmail.com</a:t>
            </a:r>
          </a:p>
        </p:txBody>
      </p:sp>
      <p:sp>
        <p:nvSpPr>
          <p:cNvPr id="14" name="TextBox 14"/>
          <p:cNvSpPr txBox="1"/>
          <p:nvPr/>
        </p:nvSpPr>
        <p:spPr>
          <a:xfrm>
            <a:off x="1028700" y="819150"/>
            <a:ext cx="4084047" cy="1776731"/>
          </a:xfrm>
          <a:prstGeom prst="rect">
            <a:avLst/>
          </a:prstGeom>
        </p:spPr>
        <p:txBody>
          <a:bodyPr lIns="0" tIns="0" rIns="0" bIns="0" rtlCol="0" anchor="t">
            <a:spAutoFit/>
          </a:bodyPr>
          <a:lstStyle/>
          <a:p>
            <a:pPr algn="l">
              <a:lnSpc>
                <a:spcPts val="14419"/>
              </a:lnSpc>
            </a:pPr>
            <a:r>
              <a:rPr lang="en-US" sz="10299">
                <a:solidFill>
                  <a:srgbClr val="D9EAF3"/>
                </a:solidFill>
                <a:latin typeface="Roboto Condensed Bold"/>
              </a:rPr>
              <a:t>Thank</a:t>
            </a:r>
          </a:p>
        </p:txBody>
      </p:sp>
      <p:sp>
        <p:nvSpPr>
          <p:cNvPr id="15" name="TextBox 15"/>
          <p:cNvSpPr txBox="1"/>
          <p:nvPr/>
        </p:nvSpPr>
        <p:spPr>
          <a:xfrm>
            <a:off x="2919397" y="2164014"/>
            <a:ext cx="2193351" cy="1776731"/>
          </a:xfrm>
          <a:prstGeom prst="rect">
            <a:avLst/>
          </a:prstGeom>
        </p:spPr>
        <p:txBody>
          <a:bodyPr lIns="0" tIns="0" rIns="0" bIns="0" rtlCol="0" anchor="t">
            <a:spAutoFit/>
          </a:bodyPr>
          <a:lstStyle/>
          <a:p>
            <a:pPr algn="l">
              <a:lnSpc>
                <a:spcPts val="14419"/>
              </a:lnSpc>
            </a:pPr>
            <a:r>
              <a:rPr lang="en-US" sz="10299" dirty="0">
                <a:solidFill>
                  <a:srgbClr val="509FCB"/>
                </a:solidFill>
                <a:latin typeface="Roboto Condensed Bold"/>
              </a:rPr>
              <a:t>You</a:t>
            </a:r>
          </a:p>
        </p:txBody>
      </p:sp>
      <p:sp>
        <p:nvSpPr>
          <p:cNvPr id="16" name="TextBox 9">
            <a:extLst>
              <a:ext uri="{FF2B5EF4-FFF2-40B4-BE49-F238E27FC236}">
                <a16:creationId xmlns:a16="http://schemas.microsoft.com/office/drawing/2014/main" id="{86FA4C56-9C1A-2C83-3C08-F0B13CCDAD88}"/>
              </a:ext>
            </a:extLst>
          </p:cNvPr>
          <p:cNvSpPr txBox="1"/>
          <p:nvPr/>
        </p:nvSpPr>
        <p:spPr>
          <a:xfrm>
            <a:off x="1634090" y="-6126995"/>
            <a:ext cx="15585642" cy="5728335"/>
          </a:xfrm>
          <a:prstGeom prst="rect">
            <a:avLst/>
          </a:prstGeom>
        </p:spPr>
        <p:txBody>
          <a:bodyPr lIns="0" tIns="0" rIns="0" bIns="0" rtlCol="0" anchor="t">
            <a:spAutoFit/>
          </a:bodyPr>
          <a:lstStyle/>
          <a:p>
            <a:pPr algn="ctr">
              <a:lnSpc>
                <a:spcPts val="5039"/>
              </a:lnSpc>
            </a:pPr>
            <a:r>
              <a:rPr lang="en-US" sz="3599" dirty="0">
                <a:solidFill>
                  <a:srgbClr val="FFFFFF"/>
                </a:solidFill>
                <a:latin typeface="Roboto Condensed"/>
              </a:rPr>
              <a:t>In conclusion, the weather web application aims to provide users with accurate and up-to-date weather information anytime, anywhere. By leveraging modern web technologies and integrating with global weather services such as </a:t>
            </a:r>
            <a:r>
              <a:rPr lang="en-US" sz="3599" dirty="0" err="1">
                <a:solidFill>
                  <a:srgbClr val="FFFFFF"/>
                </a:solidFill>
                <a:latin typeface="Roboto Condensed"/>
              </a:rPr>
              <a:t>OpenWeatherMap</a:t>
            </a:r>
            <a:r>
              <a:rPr lang="en-US" sz="3599" dirty="0">
                <a:solidFill>
                  <a:srgbClr val="FFFFFF"/>
                </a:solidFill>
                <a:latin typeface="Roboto Condensed"/>
              </a:rPr>
              <a:t>, the application provides an interactive and easy-to-use interface, making it easier for users to check current weather conditions and future forecasts. Our commitment to high performance, ease of use, security and availability ensures a superior experience that meets users' daily needs and helps them plan their activities more effectively. We are confident that this app will be a valuable tool for anyone looking to stay informed about the weather.</a:t>
            </a:r>
          </a:p>
        </p:txBody>
      </p:sp>
      <p:grpSp>
        <p:nvGrpSpPr>
          <p:cNvPr id="17" name="Group 3">
            <a:extLst>
              <a:ext uri="{FF2B5EF4-FFF2-40B4-BE49-F238E27FC236}">
                <a16:creationId xmlns:a16="http://schemas.microsoft.com/office/drawing/2014/main" id="{423E820C-C8B3-82D5-74B2-85CDDE480143}"/>
              </a:ext>
            </a:extLst>
          </p:cNvPr>
          <p:cNvGrpSpPr/>
          <p:nvPr/>
        </p:nvGrpSpPr>
        <p:grpSpPr>
          <a:xfrm>
            <a:off x="1083508" y="-7196694"/>
            <a:ext cx="16230600" cy="6714509"/>
            <a:chOff x="0" y="0"/>
            <a:chExt cx="4274726" cy="1768430"/>
          </a:xfrm>
        </p:grpSpPr>
        <p:sp>
          <p:nvSpPr>
            <p:cNvPr id="18" name="Freeform 4">
              <a:extLst>
                <a:ext uri="{FF2B5EF4-FFF2-40B4-BE49-F238E27FC236}">
                  <a16:creationId xmlns:a16="http://schemas.microsoft.com/office/drawing/2014/main" id="{60C41C34-A910-FA1A-2234-2288A733BF1A}"/>
                </a:ext>
              </a:extLst>
            </p:cNvPr>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19" name="TextBox 5">
              <a:extLst>
                <a:ext uri="{FF2B5EF4-FFF2-40B4-BE49-F238E27FC236}">
                  <a16:creationId xmlns:a16="http://schemas.microsoft.com/office/drawing/2014/main" id="{6471A61F-F9A3-CFDF-7CCA-979A070DB4B5}"/>
                </a:ext>
              </a:extLst>
            </p:cNvPr>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20" name="TextBox 8">
            <a:extLst>
              <a:ext uri="{FF2B5EF4-FFF2-40B4-BE49-F238E27FC236}">
                <a16:creationId xmlns:a16="http://schemas.microsoft.com/office/drawing/2014/main" id="{5933133E-DDCA-4143-5CB3-6C4E34DB3287}"/>
              </a:ext>
            </a:extLst>
          </p:cNvPr>
          <p:cNvSpPr txBox="1"/>
          <p:nvPr/>
        </p:nvSpPr>
        <p:spPr>
          <a:xfrm>
            <a:off x="7243766" y="-1686231"/>
            <a:ext cx="3910084" cy="1104265"/>
          </a:xfrm>
          <a:prstGeom prst="rect">
            <a:avLst/>
          </a:prstGeom>
        </p:spPr>
        <p:txBody>
          <a:bodyPr lIns="0" tIns="0" rIns="0" bIns="0" rtlCol="0" anchor="t">
            <a:spAutoFit/>
          </a:bodyPr>
          <a:lstStyle/>
          <a:p>
            <a:pPr algn="l">
              <a:lnSpc>
                <a:spcPts val="8959"/>
              </a:lnSpc>
            </a:pPr>
            <a:r>
              <a:rPr lang="en-US" sz="6399" dirty="0">
                <a:solidFill>
                  <a:srgbClr val="D9EAF3"/>
                </a:solidFill>
                <a:latin typeface="Roboto Condensed Bold"/>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txBody>
          <a:bodyPr/>
          <a:lstStyle/>
          <a:p>
            <a:endParaRPr lang="en-US"/>
          </a:p>
        </p:txBody>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6" name="TextBox 6"/>
          <p:cNvSpPr txBox="1"/>
          <p:nvPr/>
        </p:nvSpPr>
        <p:spPr>
          <a:xfrm>
            <a:off x="1554750" y="895350"/>
            <a:ext cx="3387915"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       Introduction</a:t>
            </a:r>
          </a:p>
        </p:txBody>
      </p:sp>
      <p:sp>
        <p:nvSpPr>
          <p:cNvPr id="8" name="TextBox 8"/>
          <p:cNvSpPr txBox="1"/>
          <p:nvPr/>
        </p:nvSpPr>
        <p:spPr>
          <a:xfrm>
            <a:off x="1554750" y="340364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02. System analysis</a:t>
            </a:r>
          </a:p>
        </p:txBody>
      </p:sp>
      <p:sp>
        <p:nvSpPr>
          <p:cNvPr id="9" name="TextBox 9"/>
          <p:cNvSpPr txBox="1"/>
          <p:nvPr/>
        </p:nvSpPr>
        <p:spPr>
          <a:xfrm>
            <a:off x="1554750" y="4464091"/>
            <a:ext cx="5611542"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03. System specifications</a:t>
            </a:r>
          </a:p>
        </p:txBody>
      </p:sp>
      <p:sp>
        <p:nvSpPr>
          <p:cNvPr id="10" name="TextBox 10"/>
          <p:cNvSpPr txBox="1"/>
          <p:nvPr/>
        </p:nvSpPr>
        <p:spPr>
          <a:xfrm>
            <a:off x="1554750" y="5524541"/>
            <a:ext cx="5868076"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04. Screenshot of the output</a:t>
            </a:r>
          </a:p>
        </p:txBody>
      </p:sp>
      <p:sp>
        <p:nvSpPr>
          <p:cNvPr id="11" name="TextBox 11"/>
          <p:cNvSpPr txBox="1"/>
          <p:nvPr/>
        </p:nvSpPr>
        <p:spPr>
          <a:xfrm>
            <a:off x="1554750" y="658499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05. Source code</a:t>
            </a: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Content</a:t>
            </a:r>
          </a:p>
        </p:txBody>
      </p:sp>
      <p:sp>
        <p:nvSpPr>
          <p:cNvPr id="13" name="TextBox 13"/>
          <p:cNvSpPr txBox="1"/>
          <p:nvPr/>
        </p:nvSpPr>
        <p:spPr>
          <a:xfrm>
            <a:off x="1554750" y="7645441"/>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06. Conclusion</a:t>
            </a:r>
          </a:p>
        </p:txBody>
      </p:sp>
      <p:sp>
        <p:nvSpPr>
          <p:cNvPr id="14" name="TextBox 7">
            <a:extLst>
              <a:ext uri="{FF2B5EF4-FFF2-40B4-BE49-F238E27FC236}">
                <a16:creationId xmlns:a16="http://schemas.microsoft.com/office/drawing/2014/main" id="{0D9F5DBA-4EEC-A16D-6721-DF0CA38EDA34}"/>
              </a:ext>
            </a:extLst>
          </p:cNvPr>
          <p:cNvSpPr txBox="1"/>
          <p:nvPr/>
        </p:nvSpPr>
        <p:spPr>
          <a:xfrm>
            <a:off x="1554749" y="2365149"/>
            <a:ext cx="655051" cy="666849"/>
          </a:xfrm>
          <a:prstGeom prst="rect">
            <a:avLst/>
          </a:prstGeom>
        </p:spPr>
        <p:txBody>
          <a:bodyPr wrap="square" lIns="0" tIns="0" rIns="0" bIns="0" rtlCol="0" anchor="t">
            <a:spAutoFit/>
          </a:bodyPr>
          <a:lstStyle/>
          <a:p>
            <a:pPr algn="l">
              <a:lnSpc>
                <a:spcPts val="5599"/>
              </a:lnSpc>
            </a:pPr>
            <a:r>
              <a:rPr lang="en-US" sz="3999" dirty="0">
                <a:solidFill>
                  <a:srgbClr val="B6E4FD"/>
                </a:solidFill>
                <a:latin typeface="Roboto Condensed"/>
              </a:rPr>
              <a:t>01.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3" name="TextBox 7">
            <a:extLst>
              <a:ext uri="{FF2B5EF4-FFF2-40B4-BE49-F238E27FC236}">
                <a16:creationId xmlns:a16="http://schemas.microsoft.com/office/drawing/2014/main" id="{BD81F2C5-6EC4-BACA-113C-40E96E3870F1}"/>
              </a:ext>
            </a:extLst>
          </p:cNvPr>
          <p:cNvSpPr txBox="1"/>
          <p:nvPr/>
        </p:nvSpPr>
        <p:spPr>
          <a:xfrm>
            <a:off x="3034836" y="636587"/>
            <a:ext cx="4354525" cy="679450"/>
          </a:xfrm>
          <a:prstGeom prst="rect">
            <a:avLst/>
          </a:prstGeom>
        </p:spPr>
        <p:txBody>
          <a:bodyPr lIns="0" tIns="0" rIns="0" bIns="0" rtlCol="0" anchor="t">
            <a:spAutoFit/>
          </a:bodyPr>
          <a:lstStyle/>
          <a:p>
            <a:pPr algn="l">
              <a:lnSpc>
                <a:spcPts val="5599"/>
              </a:lnSpc>
            </a:pPr>
            <a:r>
              <a:rPr lang="en-US" sz="3999" dirty="0">
                <a:solidFill>
                  <a:srgbClr val="04314C"/>
                </a:solidFill>
                <a:latin typeface="Roboto Condensed"/>
              </a:rPr>
              <a:t>01. Introduction</a:t>
            </a:r>
          </a:p>
        </p:txBody>
      </p:sp>
      <p:sp>
        <p:nvSpPr>
          <p:cNvPr id="2" name="Freeform 2">
            <a:hlinkClick r:id="rId2" action="ppaction://hlinksldjump"/>
          </p:cNvPr>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3">
              <a:extLst>
                <a:ext uri="{96DAC541-7B7A-43D3-8B79-37D633B846F1}">
                  <asvg:svgBlip xmlns:asvg="http://schemas.microsoft.com/office/drawing/2016/SVG/main" r:embed="rId4"/>
                </a:ext>
              </a:extLst>
            </a:blip>
            <a:stretch>
              <a:fillRect t="-46918"/>
            </a:stretch>
          </a:blipFill>
        </p:spPr>
        <p:txBody>
          <a:bodyPr/>
          <a:lstStyle/>
          <a:p>
            <a:endParaRPr lang="en-US"/>
          </a:p>
        </p:txBody>
      </p:sp>
      <p:grpSp>
        <p:nvGrpSpPr>
          <p:cNvPr id="3" name="Group 3"/>
          <p:cNvGrpSpPr>
            <a:grpSpLocks noChangeAspect="1"/>
          </p:cNvGrpSpPr>
          <p:nvPr/>
        </p:nvGrpSpPr>
        <p:grpSpPr>
          <a:xfrm>
            <a:off x="1028700" y="1660659"/>
            <a:ext cx="6965682" cy="6965682"/>
            <a:chOff x="0" y="0"/>
            <a:chExt cx="6350000" cy="6350000"/>
          </a:xfrm>
        </p:grpSpPr>
        <p:sp>
          <p:nvSpPr>
            <p:cNvPr id="4" name="Freeform 4"/>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2B6993"/>
            </a:solidFill>
          </p:spPr>
          <p:txBody>
            <a:bodyPr/>
            <a:lstStyle/>
            <a:p>
              <a:endParaRPr lang="en-US"/>
            </a:p>
          </p:txBody>
        </p:sp>
        <p:sp>
          <p:nvSpPr>
            <p:cNvPr id="5" name="Freeform 5"/>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3765" t="-394" r="-37646" b="-14318"/>
              </a:stretch>
            </a:blipFill>
          </p:spPr>
          <p:txBody>
            <a:bodyPr/>
            <a:lstStyle/>
            <a:p>
              <a:endParaRPr lang="en-US"/>
            </a:p>
          </p:txBody>
        </p:sp>
      </p:grpSp>
      <p:sp>
        <p:nvSpPr>
          <p:cNvPr id="6" name="Freeform 6"/>
          <p:cNvSpPr/>
          <p:nvPr/>
        </p:nvSpPr>
        <p:spPr>
          <a:xfrm rot="8803574">
            <a:off x="-3229007" y="4942016"/>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txBody>
          <a:bodyPr/>
          <a:lstStyle/>
          <a:p>
            <a:endParaRPr lang="en-US"/>
          </a:p>
        </p:txBody>
      </p:sp>
      <p:sp>
        <p:nvSpPr>
          <p:cNvPr id="7" name="Freeform 7"/>
          <p:cNvSpPr/>
          <p:nvPr/>
        </p:nvSpPr>
        <p:spPr>
          <a:xfrm rot="-5639383">
            <a:off x="-2623104" y="-3403514"/>
            <a:ext cx="8106264" cy="6807027"/>
          </a:xfrm>
          <a:custGeom>
            <a:avLst/>
            <a:gdLst/>
            <a:ahLst/>
            <a:cxnLst/>
            <a:rect l="l" t="t" r="r" b="b"/>
            <a:pathLst>
              <a:path w="8106264" h="6807027">
                <a:moveTo>
                  <a:pt x="0" y="0"/>
                </a:moveTo>
                <a:lnTo>
                  <a:pt x="8106263" y="0"/>
                </a:lnTo>
                <a:lnTo>
                  <a:pt x="8106263" y="6807028"/>
                </a:lnTo>
                <a:lnTo>
                  <a:pt x="0" y="6807028"/>
                </a:lnTo>
                <a:lnTo>
                  <a:pt x="0" y="0"/>
                </a:lnTo>
                <a:close/>
              </a:path>
            </a:pathLst>
          </a:custGeom>
          <a:blipFill>
            <a:blip r:embed="rId6">
              <a:extLst>
                <a:ext uri="{96DAC541-7B7A-43D3-8B79-37D633B846F1}">
                  <asvg:svgBlip xmlns:asvg="http://schemas.microsoft.com/office/drawing/2016/SVG/main" r:embed="rId7"/>
                </a:ext>
              </a:extLst>
            </a:blip>
            <a:stretch>
              <a:fillRect b="-81120"/>
            </a:stretch>
          </a:blipFill>
        </p:spPr>
        <p:txBody>
          <a:bodyPr/>
          <a:lstStyle/>
          <a:p>
            <a:endParaRPr lang="en-US"/>
          </a:p>
        </p:txBody>
      </p:sp>
      <p:grpSp>
        <p:nvGrpSpPr>
          <p:cNvPr id="8" name="Group 8"/>
          <p:cNvGrpSpPr/>
          <p:nvPr/>
        </p:nvGrpSpPr>
        <p:grpSpPr>
          <a:xfrm>
            <a:off x="7994382" y="8934923"/>
            <a:ext cx="2274748" cy="724845"/>
            <a:chOff x="0" y="0"/>
            <a:chExt cx="3237293" cy="1031559"/>
          </a:xfrm>
        </p:grpSpPr>
        <p:sp>
          <p:nvSpPr>
            <p:cNvPr id="9" name="Freeform 9"/>
            <p:cNvSpPr/>
            <p:nvPr/>
          </p:nvSpPr>
          <p:spPr>
            <a:xfrm>
              <a:off x="0" y="0"/>
              <a:ext cx="3237293" cy="1031559"/>
            </a:xfrm>
            <a:custGeom>
              <a:avLst/>
              <a:gdLst/>
              <a:ahLst/>
              <a:cxnLst/>
              <a:rect l="l" t="t" r="r" b="b"/>
              <a:pathLst>
                <a:path w="3237293" h="1031559">
                  <a:moveTo>
                    <a:pt x="0" y="0"/>
                  </a:moveTo>
                  <a:lnTo>
                    <a:pt x="0" y="1031559"/>
                  </a:lnTo>
                  <a:lnTo>
                    <a:pt x="3237293" y="1031559"/>
                  </a:lnTo>
                  <a:lnTo>
                    <a:pt x="3237293" y="0"/>
                  </a:lnTo>
                  <a:lnTo>
                    <a:pt x="0" y="0"/>
                  </a:lnTo>
                  <a:close/>
                  <a:moveTo>
                    <a:pt x="3176333" y="970599"/>
                  </a:moveTo>
                  <a:lnTo>
                    <a:pt x="59690" y="970599"/>
                  </a:lnTo>
                  <a:lnTo>
                    <a:pt x="59690" y="59690"/>
                  </a:lnTo>
                  <a:lnTo>
                    <a:pt x="3176333" y="59690"/>
                  </a:lnTo>
                  <a:lnTo>
                    <a:pt x="3176333" y="970599"/>
                  </a:lnTo>
                  <a:close/>
                </a:path>
              </a:pathLst>
            </a:custGeom>
            <a:solidFill>
              <a:srgbClr val="B6E4FD"/>
            </a:solidFill>
          </p:spPr>
          <p:txBody>
            <a:bodyPr/>
            <a:lstStyle/>
            <a:p>
              <a:endParaRPr lang="en-US"/>
            </a:p>
          </p:txBody>
        </p:sp>
      </p:grpSp>
      <p:sp>
        <p:nvSpPr>
          <p:cNvPr id="10" name="TextBox 10"/>
          <p:cNvSpPr txBox="1"/>
          <p:nvPr/>
        </p:nvSpPr>
        <p:spPr>
          <a:xfrm>
            <a:off x="10042856" y="544513"/>
            <a:ext cx="6443705" cy="863599"/>
          </a:xfrm>
          <a:prstGeom prst="rect">
            <a:avLst/>
          </a:prstGeom>
        </p:spPr>
        <p:txBody>
          <a:bodyPr lIns="0" tIns="0" rIns="0" bIns="0" rtlCol="0" anchor="t">
            <a:spAutoFit/>
          </a:bodyPr>
          <a:lstStyle/>
          <a:p>
            <a:pPr algn="l">
              <a:lnSpc>
                <a:spcPts val="7000"/>
              </a:lnSpc>
            </a:pPr>
            <a:r>
              <a:rPr lang="en-US" sz="5000">
                <a:solidFill>
                  <a:srgbClr val="509FCB"/>
                </a:solidFill>
                <a:latin typeface="Roboto Condensed Bold"/>
              </a:rPr>
              <a:t>Web Application Project</a:t>
            </a:r>
          </a:p>
        </p:txBody>
      </p:sp>
      <p:sp>
        <p:nvSpPr>
          <p:cNvPr id="11" name="TextBox 11"/>
          <p:cNvSpPr txBox="1"/>
          <p:nvPr/>
        </p:nvSpPr>
        <p:spPr>
          <a:xfrm>
            <a:off x="8186640" y="4246443"/>
            <a:ext cx="6059649" cy="679450"/>
          </a:xfrm>
          <a:prstGeom prst="rect">
            <a:avLst/>
          </a:prstGeom>
        </p:spPr>
        <p:txBody>
          <a:bodyPr lIns="0" tIns="0" rIns="0" bIns="0" rtlCol="0" anchor="t">
            <a:spAutoFit/>
          </a:bodyPr>
          <a:lstStyle/>
          <a:p>
            <a:pPr algn="l">
              <a:lnSpc>
                <a:spcPts val="5599"/>
              </a:lnSpc>
            </a:pPr>
            <a:r>
              <a:rPr lang="en-US" sz="3999">
                <a:solidFill>
                  <a:srgbClr val="B6E4FD"/>
                </a:solidFill>
                <a:latin typeface="Roboto Condensed Bold"/>
              </a:rPr>
              <a:t>APPLICATION features:</a:t>
            </a:r>
          </a:p>
        </p:txBody>
      </p:sp>
      <p:sp>
        <p:nvSpPr>
          <p:cNvPr id="12" name="TextBox 12"/>
          <p:cNvSpPr txBox="1"/>
          <p:nvPr/>
        </p:nvSpPr>
        <p:spPr>
          <a:xfrm>
            <a:off x="8127300" y="8992545"/>
            <a:ext cx="2033400" cy="533400"/>
          </a:xfrm>
          <a:prstGeom prst="rect">
            <a:avLst/>
          </a:prstGeom>
        </p:spPr>
        <p:txBody>
          <a:bodyPr lIns="0" tIns="0" rIns="0" bIns="0" rtlCol="0" anchor="t">
            <a:spAutoFit/>
          </a:bodyPr>
          <a:lstStyle/>
          <a:p>
            <a:pPr algn="ctr">
              <a:lnSpc>
                <a:spcPts val="4200"/>
              </a:lnSpc>
            </a:pPr>
            <a:r>
              <a:rPr lang="en-US" sz="3000" dirty="0">
                <a:solidFill>
                  <a:srgbClr val="B6E4FD"/>
                </a:solidFill>
                <a:latin typeface="Roboto Condensed"/>
              </a:rPr>
              <a:t>Learn More</a:t>
            </a:r>
          </a:p>
        </p:txBody>
      </p:sp>
      <p:sp>
        <p:nvSpPr>
          <p:cNvPr id="13" name="TextBox 13"/>
          <p:cNvSpPr txBox="1"/>
          <p:nvPr/>
        </p:nvSpPr>
        <p:spPr>
          <a:xfrm>
            <a:off x="8186640" y="1586626"/>
            <a:ext cx="9205875" cy="2518410"/>
          </a:xfrm>
          <a:prstGeom prst="rect">
            <a:avLst/>
          </a:prstGeom>
        </p:spPr>
        <p:txBody>
          <a:bodyPr lIns="0" tIns="0" rIns="0" bIns="0" rtlCol="0" anchor="t">
            <a:spAutoFit/>
          </a:bodyPr>
          <a:lstStyle/>
          <a:p>
            <a:pPr algn="l">
              <a:lnSpc>
                <a:spcPts val="3990"/>
              </a:lnSpc>
            </a:pPr>
            <a:r>
              <a:rPr lang="en-US" sz="2850">
                <a:solidFill>
                  <a:srgbClr val="FFFFFF"/>
                </a:solidFill>
                <a:latin typeface="Roboto Condensed"/>
              </a:rPr>
              <a:t>With the increasing reliance on technology and the high demand for instant access to information, providing accurate and up-to-date weather data has become crucial. A weather web application is a tool that allows users to easily and efficiently access weather information through their electronic devices.</a:t>
            </a:r>
          </a:p>
        </p:txBody>
      </p:sp>
      <p:sp>
        <p:nvSpPr>
          <p:cNvPr id="14" name="TextBox 14"/>
          <p:cNvSpPr txBox="1"/>
          <p:nvPr/>
        </p:nvSpPr>
        <p:spPr>
          <a:xfrm>
            <a:off x="8186640" y="5082851"/>
            <a:ext cx="9872864" cy="3985895"/>
          </a:xfrm>
          <a:prstGeom prst="rect">
            <a:avLst/>
          </a:prstGeom>
        </p:spPr>
        <p:txBody>
          <a:bodyPr lIns="0" tIns="0" rIns="0" bIns="0" rtlCol="0" anchor="t">
            <a:spAutoFit/>
          </a:bodyPr>
          <a:lstStyle/>
          <a:p>
            <a:pPr algn="l">
              <a:lnSpc>
                <a:spcPts val="3990"/>
              </a:lnSpc>
            </a:pPr>
            <a:r>
              <a:rPr lang="en-US" sz="2850" dirty="0">
                <a:solidFill>
                  <a:srgbClr val="FFFFFF"/>
                </a:solidFill>
                <a:latin typeface="Roboto Condensed"/>
              </a:rPr>
              <a:t>Show current weather: The application displays detailed information about the current weather conditions in the user's geographical location or any other chosen location.</a:t>
            </a:r>
          </a:p>
          <a:p>
            <a:pPr algn="l">
              <a:lnSpc>
                <a:spcPts val="3920"/>
              </a:lnSpc>
            </a:pPr>
            <a:r>
              <a:rPr lang="en-US" sz="2800" dirty="0">
                <a:solidFill>
                  <a:srgbClr val="FFFFFF"/>
                </a:solidFill>
                <a:latin typeface="Roboto Condensed"/>
              </a:rPr>
              <a:t>Interactive User Interface: The application is designed to be easy to use and visually attractive, with icons to improve visualization.</a:t>
            </a:r>
          </a:p>
          <a:p>
            <a:pPr algn="l">
              <a:lnSpc>
                <a:spcPts val="3920"/>
              </a:lnSpc>
            </a:pPr>
            <a:r>
              <a:rPr lang="en-US" sz="2800" dirty="0">
                <a:solidFill>
                  <a:srgbClr val="FFFFFF"/>
                </a:solidFill>
                <a:latin typeface="Roboto Condensed"/>
              </a:rPr>
              <a:t>Real-time updates: The app relies on global weather services to fetch real-time data, ensuring the accuracy of the information provided.</a:t>
            </a:r>
          </a:p>
          <a:p>
            <a:pPr algn="l">
              <a:lnSpc>
                <a:spcPts val="3920"/>
              </a:lnSpc>
            </a:pPr>
            <a:endParaRPr lang="en-US" sz="2800" dirty="0">
              <a:solidFill>
                <a:srgbClr val="FFFFFF"/>
              </a:solidFill>
              <a:latin typeface="Roboto Condensed"/>
            </a:endParaRPr>
          </a:p>
        </p:txBody>
      </p:sp>
      <p:sp>
        <p:nvSpPr>
          <p:cNvPr id="15" name="TextBox 15"/>
          <p:cNvSpPr txBox="1"/>
          <p:nvPr/>
        </p:nvSpPr>
        <p:spPr>
          <a:xfrm>
            <a:off x="6172200" y="544513"/>
            <a:ext cx="3870656" cy="863599"/>
          </a:xfrm>
          <a:prstGeom prst="rect">
            <a:avLst/>
          </a:prstGeom>
        </p:spPr>
        <p:txBody>
          <a:bodyPr wrap="square" lIns="0" tIns="0" rIns="0" bIns="0" rtlCol="0" anchor="t">
            <a:spAutoFit/>
          </a:bodyPr>
          <a:lstStyle/>
          <a:p>
            <a:pPr algn="l">
              <a:lnSpc>
                <a:spcPts val="7000"/>
              </a:lnSpc>
            </a:pPr>
            <a:r>
              <a:rPr lang="en-US" sz="5000" dirty="0">
                <a:solidFill>
                  <a:srgbClr val="D9EAF3"/>
                </a:solidFill>
                <a:latin typeface="Roboto Condensed Bold"/>
              </a:rPr>
              <a:t>to the Weather</a:t>
            </a:r>
          </a:p>
        </p:txBody>
      </p:sp>
      <p:sp>
        <p:nvSpPr>
          <p:cNvPr id="18" name="TextBox 8">
            <a:extLst>
              <a:ext uri="{FF2B5EF4-FFF2-40B4-BE49-F238E27FC236}">
                <a16:creationId xmlns:a16="http://schemas.microsoft.com/office/drawing/2014/main" id="{75597600-8BE6-4AB0-EBA2-DA235E04E42C}"/>
              </a:ext>
            </a:extLst>
          </p:cNvPr>
          <p:cNvSpPr txBox="1"/>
          <p:nvPr/>
        </p:nvSpPr>
        <p:spPr>
          <a:xfrm>
            <a:off x="-4399919" y="3448224"/>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02. System analysis</a:t>
            </a:r>
          </a:p>
        </p:txBody>
      </p:sp>
      <p:sp>
        <p:nvSpPr>
          <p:cNvPr id="19" name="TextBox 9">
            <a:extLst>
              <a:ext uri="{FF2B5EF4-FFF2-40B4-BE49-F238E27FC236}">
                <a16:creationId xmlns:a16="http://schemas.microsoft.com/office/drawing/2014/main" id="{922838AB-258B-5F84-8B56-B1A8688F4DE5}"/>
              </a:ext>
            </a:extLst>
          </p:cNvPr>
          <p:cNvSpPr txBox="1"/>
          <p:nvPr/>
        </p:nvSpPr>
        <p:spPr>
          <a:xfrm>
            <a:off x="-5611542" y="4497723"/>
            <a:ext cx="5611542"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03. System specifications</a:t>
            </a:r>
          </a:p>
        </p:txBody>
      </p:sp>
      <p:sp>
        <p:nvSpPr>
          <p:cNvPr id="20" name="TextBox 10">
            <a:extLst>
              <a:ext uri="{FF2B5EF4-FFF2-40B4-BE49-F238E27FC236}">
                <a16:creationId xmlns:a16="http://schemas.microsoft.com/office/drawing/2014/main" id="{06F931A2-2D59-4CE7-FE5F-C866B37CB26B}"/>
              </a:ext>
            </a:extLst>
          </p:cNvPr>
          <p:cNvSpPr txBox="1"/>
          <p:nvPr/>
        </p:nvSpPr>
        <p:spPr>
          <a:xfrm>
            <a:off x="-5829061" y="5483224"/>
            <a:ext cx="5868076"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04. Screenshot of the output</a:t>
            </a:r>
          </a:p>
        </p:txBody>
      </p:sp>
      <p:sp>
        <p:nvSpPr>
          <p:cNvPr id="21" name="TextBox 11">
            <a:extLst>
              <a:ext uri="{FF2B5EF4-FFF2-40B4-BE49-F238E27FC236}">
                <a16:creationId xmlns:a16="http://schemas.microsoft.com/office/drawing/2014/main" id="{2E094013-5E85-8B8F-FE86-85C8667A934C}"/>
              </a:ext>
            </a:extLst>
          </p:cNvPr>
          <p:cNvSpPr txBox="1"/>
          <p:nvPr/>
        </p:nvSpPr>
        <p:spPr>
          <a:xfrm>
            <a:off x="-3831608" y="6599457"/>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05. Source code</a:t>
            </a:r>
          </a:p>
        </p:txBody>
      </p:sp>
      <p:sp>
        <p:nvSpPr>
          <p:cNvPr id="22" name="TextBox 13">
            <a:extLst>
              <a:ext uri="{FF2B5EF4-FFF2-40B4-BE49-F238E27FC236}">
                <a16:creationId xmlns:a16="http://schemas.microsoft.com/office/drawing/2014/main" id="{8ACA6BBF-F2BB-D887-24C5-EFA1208BF3FC}"/>
              </a:ext>
            </a:extLst>
          </p:cNvPr>
          <p:cNvSpPr txBox="1"/>
          <p:nvPr/>
        </p:nvSpPr>
        <p:spPr>
          <a:xfrm>
            <a:off x="-4399920" y="7675779"/>
            <a:ext cx="4354525" cy="679450"/>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06. Conclusion</a:t>
            </a:r>
          </a:p>
        </p:txBody>
      </p:sp>
      <p:sp>
        <p:nvSpPr>
          <p:cNvPr id="24" name="TextBox 7">
            <a:extLst>
              <a:ext uri="{FF2B5EF4-FFF2-40B4-BE49-F238E27FC236}">
                <a16:creationId xmlns:a16="http://schemas.microsoft.com/office/drawing/2014/main" id="{70ABC5B3-CD0D-1B15-4723-519A72C3843E}"/>
              </a:ext>
            </a:extLst>
          </p:cNvPr>
          <p:cNvSpPr txBox="1"/>
          <p:nvPr/>
        </p:nvSpPr>
        <p:spPr>
          <a:xfrm>
            <a:off x="2079522" y="661619"/>
            <a:ext cx="4354525" cy="718145"/>
          </a:xfrm>
          <a:prstGeom prst="rect">
            <a:avLst/>
          </a:prstGeom>
        </p:spPr>
        <p:txBody>
          <a:bodyPr lIns="0" tIns="0" rIns="0" bIns="0" rtlCol="0" anchor="t">
            <a:spAutoFit/>
          </a:bodyPr>
          <a:lstStyle/>
          <a:p>
            <a:pPr algn="l">
              <a:lnSpc>
                <a:spcPts val="5599"/>
              </a:lnSpc>
            </a:pPr>
            <a:r>
              <a:rPr lang="en-US" sz="3999" dirty="0">
                <a:solidFill>
                  <a:srgbClr val="B6E4FD"/>
                </a:solidFill>
                <a:latin typeface="Roboto Condensed"/>
              </a:rPr>
              <a:t>       </a:t>
            </a:r>
            <a:r>
              <a:rPr lang="en-US" sz="5000" b="1" dirty="0">
                <a:solidFill>
                  <a:srgbClr val="D9EAF3"/>
                </a:solidFill>
                <a:latin typeface="Roboto Condensed"/>
              </a:rPr>
              <a:t>Introduction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dirty="0"/>
          </a:p>
        </p:txBody>
      </p:sp>
      <p:grpSp>
        <p:nvGrpSpPr>
          <p:cNvPr id="3" name="Group 3"/>
          <p:cNvGrpSpPr/>
          <p:nvPr/>
        </p:nvGrpSpPr>
        <p:grpSpPr>
          <a:xfrm>
            <a:off x="1028700" y="2489900"/>
            <a:ext cx="16230600" cy="6714509"/>
            <a:chOff x="0" y="0"/>
            <a:chExt cx="4274726" cy="1768430"/>
          </a:xfrm>
        </p:grpSpPr>
        <p:sp>
          <p:nvSpPr>
            <p:cNvPr id="4" name="Freeform 4"/>
            <p:cNvSpPr/>
            <p:nvPr/>
          </p:nvSpPr>
          <p:spPr>
            <a:xfrm>
              <a:off x="0" y="0"/>
              <a:ext cx="4274726" cy="1768430"/>
            </a:xfrm>
            <a:custGeom>
              <a:avLst/>
              <a:gdLst/>
              <a:ahLst/>
              <a:cxnLst/>
              <a:rect l="l" t="t" r="r" b="b"/>
              <a:pathLst>
                <a:path w="4274726" h="1768430">
                  <a:moveTo>
                    <a:pt x="24327" y="0"/>
                  </a:moveTo>
                  <a:lnTo>
                    <a:pt x="4250399" y="0"/>
                  </a:lnTo>
                  <a:cubicBezTo>
                    <a:pt x="4263834" y="0"/>
                    <a:pt x="4274726" y="10891"/>
                    <a:pt x="4274726" y="24327"/>
                  </a:cubicBezTo>
                  <a:lnTo>
                    <a:pt x="4274726" y="1744104"/>
                  </a:lnTo>
                  <a:cubicBezTo>
                    <a:pt x="4274726" y="1750556"/>
                    <a:pt x="4272163" y="1756743"/>
                    <a:pt x="4267601" y="1761305"/>
                  </a:cubicBezTo>
                  <a:cubicBezTo>
                    <a:pt x="4263039" y="1765867"/>
                    <a:pt x="4256851" y="1768430"/>
                    <a:pt x="4250399" y="1768430"/>
                  </a:cubicBezTo>
                  <a:lnTo>
                    <a:pt x="24327" y="1768430"/>
                  </a:lnTo>
                  <a:cubicBezTo>
                    <a:pt x="10891" y="1768430"/>
                    <a:pt x="0" y="1757539"/>
                    <a:pt x="0" y="1744104"/>
                  </a:cubicBezTo>
                  <a:lnTo>
                    <a:pt x="0" y="24327"/>
                  </a:lnTo>
                  <a:cubicBezTo>
                    <a:pt x="0" y="10891"/>
                    <a:pt x="10891" y="0"/>
                    <a:pt x="24327" y="0"/>
                  </a:cubicBezTo>
                  <a:close/>
                </a:path>
              </a:pathLst>
            </a:custGeom>
            <a:solidFill>
              <a:srgbClr val="0B3C5A"/>
            </a:solidFill>
          </p:spPr>
          <p:txBody>
            <a:bodyPr/>
            <a:lstStyle/>
            <a:p>
              <a:endParaRPr lang="en-US"/>
            </a:p>
          </p:txBody>
        </p:sp>
        <p:sp>
          <p:nvSpPr>
            <p:cNvPr id="5" name="TextBox 5"/>
            <p:cNvSpPr txBox="1"/>
            <p:nvPr/>
          </p:nvSpPr>
          <p:spPr>
            <a:xfrm>
              <a:off x="0" y="-38100"/>
              <a:ext cx="4274726" cy="180653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722"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33033" y="-3091596"/>
            <a:ext cx="5352128" cy="5091211"/>
          </a:xfrm>
          <a:custGeom>
            <a:avLst/>
            <a:gdLst/>
            <a:ahLst/>
            <a:cxnLst/>
            <a:rect l="l" t="t" r="r" b="b"/>
            <a:pathLst>
              <a:path w="5352128" h="5091211">
                <a:moveTo>
                  <a:pt x="0" y="0"/>
                </a:moveTo>
                <a:lnTo>
                  <a:pt x="5352128" y="0"/>
                </a:lnTo>
                <a:lnTo>
                  <a:pt x="5352128" y="5091211"/>
                </a:lnTo>
                <a:lnTo>
                  <a:pt x="0" y="50912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1405250" y="3650009"/>
            <a:ext cx="921777" cy="921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09839" y="3650009"/>
            <a:ext cx="921777" cy="9217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658798" y="3650009"/>
            <a:ext cx="921777" cy="9217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6993"/>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473830" y="890335"/>
            <a:ext cx="3106745"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 used</a:t>
            </a:r>
          </a:p>
        </p:txBody>
      </p:sp>
      <p:sp>
        <p:nvSpPr>
          <p:cNvPr id="18" name="TextBox 18"/>
          <p:cNvSpPr txBox="1"/>
          <p:nvPr/>
        </p:nvSpPr>
        <p:spPr>
          <a:xfrm>
            <a:off x="5142354" y="895350"/>
            <a:ext cx="4519378"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Technologies</a:t>
            </a:r>
          </a:p>
        </p:txBody>
      </p:sp>
      <p:sp>
        <p:nvSpPr>
          <p:cNvPr id="19" name="TextBox 19"/>
          <p:cNvSpPr txBox="1"/>
          <p:nvPr/>
        </p:nvSpPr>
        <p:spPr>
          <a:xfrm>
            <a:off x="2650718" y="3779110"/>
            <a:ext cx="2852972"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HTML :</a:t>
            </a:r>
          </a:p>
        </p:txBody>
      </p:sp>
      <p:sp>
        <p:nvSpPr>
          <p:cNvPr id="20" name="TextBox 20"/>
          <p:cNvSpPr txBox="1"/>
          <p:nvPr/>
        </p:nvSpPr>
        <p:spPr>
          <a:xfrm>
            <a:off x="7654815" y="3779110"/>
            <a:ext cx="3842709"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CSS</a:t>
            </a:r>
          </a:p>
        </p:txBody>
      </p:sp>
      <p:sp>
        <p:nvSpPr>
          <p:cNvPr id="21" name="TextBox 21"/>
          <p:cNvSpPr txBox="1"/>
          <p:nvPr/>
        </p:nvSpPr>
        <p:spPr>
          <a:xfrm>
            <a:off x="12845902" y="3779110"/>
            <a:ext cx="4132890" cy="596900"/>
          </a:xfrm>
          <a:prstGeom prst="rect">
            <a:avLst/>
          </a:prstGeom>
        </p:spPr>
        <p:txBody>
          <a:bodyPr lIns="0" tIns="0" rIns="0" bIns="0" rtlCol="0" anchor="t">
            <a:spAutoFit/>
          </a:bodyPr>
          <a:lstStyle/>
          <a:p>
            <a:pPr algn="l">
              <a:lnSpc>
                <a:spcPts val="4899"/>
              </a:lnSpc>
            </a:pPr>
            <a:r>
              <a:rPr lang="en-US" sz="3499">
                <a:solidFill>
                  <a:srgbClr val="B6E4FD"/>
                </a:solidFill>
                <a:latin typeface="Roboto Condensed Bold"/>
              </a:rPr>
              <a:t>JAVASCRIPT:</a:t>
            </a:r>
          </a:p>
        </p:txBody>
      </p:sp>
      <p:sp>
        <p:nvSpPr>
          <p:cNvPr id="22" name="TextBox 22"/>
          <p:cNvSpPr txBox="1"/>
          <p:nvPr/>
        </p:nvSpPr>
        <p:spPr>
          <a:xfrm>
            <a:off x="1243976"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01</a:t>
            </a:r>
          </a:p>
        </p:txBody>
      </p:sp>
      <p:sp>
        <p:nvSpPr>
          <p:cNvPr id="23" name="TextBox 23"/>
          <p:cNvSpPr txBox="1"/>
          <p:nvPr/>
        </p:nvSpPr>
        <p:spPr>
          <a:xfrm>
            <a:off x="6248565"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02</a:t>
            </a:r>
          </a:p>
        </p:txBody>
      </p:sp>
      <p:sp>
        <p:nvSpPr>
          <p:cNvPr id="24" name="TextBox 24"/>
          <p:cNvSpPr txBox="1"/>
          <p:nvPr/>
        </p:nvSpPr>
        <p:spPr>
          <a:xfrm>
            <a:off x="11497524" y="3733073"/>
            <a:ext cx="1244325" cy="679450"/>
          </a:xfrm>
          <a:prstGeom prst="rect">
            <a:avLst/>
          </a:prstGeom>
        </p:spPr>
        <p:txBody>
          <a:bodyPr lIns="0" tIns="0" rIns="0" bIns="0" rtlCol="0" anchor="t">
            <a:spAutoFit/>
          </a:bodyPr>
          <a:lstStyle/>
          <a:p>
            <a:pPr algn="ctr">
              <a:lnSpc>
                <a:spcPts val="5599"/>
              </a:lnSpc>
            </a:pPr>
            <a:r>
              <a:rPr lang="en-US" sz="3999">
                <a:solidFill>
                  <a:srgbClr val="B6E4FD"/>
                </a:solidFill>
                <a:latin typeface="Roboto Condensed"/>
              </a:rPr>
              <a:t>03</a:t>
            </a:r>
          </a:p>
        </p:txBody>
      </p:sp>
      <p:sp>
        <p:nvSpPr>
          <p:cNvPr id="25" name="TextBox 25"/>
          <p:cNvSpPr txBox="1"/>
          <p:nvPr/>
        </p:nvSpPr>
        <p:spPr>
          <a:xfrm>
            <a:off x="2650718" y="4495587"/>
            <a:ext cx="3878280" cy="2897505"/>
          </a:xfrm>
          <a:prstGeom prst="rect">
            <a:avLst/>
          </a:prstGeom>
        </p:spPr>
        <p:txBody>
          <a:bodyPr lIns="0" tIns="0" rIns="0" bIns="0" rtlCol="0" anchor="t">
            <a:spAutoFit/>
          </a:bodyPr>
          <a:lstStyle/>
          <a:p>
            <a:pPr algn="l">
              <a:lnSpc>
                <a:spcPts val="4619"/>
              </a:lnSpc>
            </a:pPr>
            <a:r>
              <a:rPr lang="en-US" sz="3299">
                <a:solidFill>
                  <a:srgbClr val="FFFFFF"/>
                </a:solidFill>
                <a:latin typeface="Roboto Condensed"/>
              </a:rPr>
              <a:t>HTML is used to build the structure of pages and define the basic content of the application.</a:t>
            </a:r>
          </a:p>
        </p:txBody>
      </p:sp>
      <p:sp>
        <p:nvSpPr>
          <p:cNvPr id="26" name="TextBox 26"/>
          <p:cNvSpPr txBox="1"/>
          <p:nvPr/>
        </p:nvSpPr>
        <p:spPr>
          <a:xfrm>
            <a:off x="7654815" y="4495587"/>
            <a:ext cx="3942208" cy="2897505"/>
          </a:xfrm>
          <a:prstGeom prst="rect">
            <a:avLst/>
          </a:prstGeom>
        </p:spPr>
        <p:txBody>
          <a:bodyPr lIns="0" tIns="0" rIns="0" bIns="0" rtlCol="0" anchor="t">
            <a:spAutoFit/>
          </a:bodyPr>
          <a:lstStyle/>
          <a:p>
            <a:pPr algn="l">
              <a:lnSpc>
                <a:spcPts val="4619"/>
              </a:lnSpc>
            </a:pPr>
            <a:r>
              <a:rPr lang="en-US" sz="3299">
                <a:solidFill>
                  <a:srgbClr val="FFFFFF"/>
                </a:solidFill>
                <a:latin typeface="Roboto Condensed"/>
              </a:rPr>
              <a:t>CSS is used to style the look and layout of the application, including colors, fonts, and layouts.</a:t>
            </a:r>
          </a:p>
        </p:txBody>
      </p:sp>
      <p:sp>
        <p:nvSpPr>
          <p:cNvPr id="27" name="TextBox 27"/>
          <p:cNvSpPr txBox="1"/>
          <p:nvPr/>
        </p:nvSpPr>
        <p:spPr>
          <a:xfrm>
            <a:off x="12845902" y="4495587"/>
            <a:ext cx="4294815" cy="3478530"/>
          </a:xfrm>
          <a:prstGeom prst="rect">
            <a:avLst/>
          </a:prstGeom>
        </p:spPr>
        <p:txBody>
          <a:bodyPr lIns="0" tIns="0" rIns="0" bIns="0" rtlCol="0" anchor="t">
            <a:spAutoFit/>
          </a:bodyPr>
          <a:lstStyle/>
          <a:p>
            <a:pPr algn="l">
              <a:lnSpc>
                <a:spcPts val="4619"/>
              </a:lnSpc>
            </a:pPr>
            <a:r>
              <a:rPr lang="en-US" sz="3299" dirty="0">
                <a:solidFill>
                  <a:srgbClr val="FFFFFF"/>
                </a:solidFill>
                <a:latin typeface="Roboto Condensed"/>
              </a:rPr>
              <a:t>JavaScript is used to make the application dynamic and interactive, enabling users to receive real-time weather updates.</a:t>
            </a:r>
          </a:p>
        </p:txBody>
      </p:sp>
      <p:grpSp>
        <p:nvGrpSpPr>
          <p:cNvPr id="31" name="Group 8">
            <a:extLst>
              <a:ext uri="{FF2B5EF4-FFF2-40B4-BE49-F238E27FC236}">
                <a16:creationId xmlns:a16="http://schemas.microsoft.com/office/drawing/2014/main" id="{11DB20EB-8A10-3795-88AC-E54C4E5356CC}"/>
              </a:ext>
            </a:extLst>
          </p:cNvPr>
          <p:cNvGrpSpPr/>
          <p:nvPr/>
        </p:nvGrpSpPr>
        <p:grpSpPr>
          <a:xfrm>
            <a:off x="8839200" y="9204408"/>
            <a:ext cx="867364" cy="232423"/>
            <a:chOff x="0" y="0"/>
            <a:chExt cx="3237293" cy="1031559"/>
          </a:xfrm>
          <a:solidFill>
            <a:srgbClr val="0D3E5D"/>
          </a:solidFill>
        </p:grpSpPr>
        <p:sp>
          <p:nvSpPr>
            <p:cNvPr id="32" name="Freeform 9">
              <a:extLst>
                <a:ext uri="{FF2B5EF4-FFF2-40B4-BE49-F238E27FC236}">
                  <a16:creationId xmlns:a16="http://schemas.microsoft.com/office/drawing/2014/main" id="{A4FC6B96-B683-B953-3CC7-66E23CA9AC28}"/>
                </a:ext>
              </a:extLst>
            </p:cNvPr>
            <p:cNvSpPr/>
            <p:nvPr/>
          </p:nvSpPr>
          <p:spPr>
            <a:xfrm>
              <a:off x="0" y="0"/>
              <a:ext cx="3237293" cy="1031559"/>
            </a:xfrm>
            <a:custGeom>
              <a:avLst/>
              <a:gdLst/>
              <a:ahLst/>
              <a:cxnLst/>
              <a:rect l="l" t="t" r="r" b="b"/>
              <a:pathLst>
                <a:path w="3237293" h="1031559">
                  <a:moveTo>
                    <a:pt x="0" y="0"/>
                  </a:moveTo>
                  <a:lnTo>
                    <a:pt x="0" y="1031559"/>
                  </a:lnTo>
                  <a:lnTo>
                    <a:pt x="3237293" y="1031559"/>
                  </a:lnTo>
                  <a:lnTo>
                    <a:pt x="3237293" y="0"/>
                  </a:lnTo>
                  <a:lnTo>
                    <a:pt x="0" y="0"/>
                  </a:lnTo>
                  <a:close/>
                  <a:moveTo>
                    <a:pt x="3176333" y="970599"/>
                  </a:moveTo>
                  <a:lnTo>
                    <a:pt x="59690" y="970599"/>
                  </a:lnTo>
                  <a:lnTo>
                    <a:pt x="59690" y="59690"/>
                  </a:lnTo>
                  <a:lnTo>
                    <a:pt x="3176333" y="59690"/>
                  </a:lnTo>
                  <a:lnTo>
                    <a:pt x="3176333" y="970599"/>
                  </a:lnTo>
                  <a:close/>
                </a:path>
              </a:pathLst>
            </a:custGeom>
            <a:grpFill/>
          </p:spPr>
          <p:txBody>
            <a:bodyPr/>
            <a:lstStyle/>
            <a:p>
              <a:endParaRPr lang="en-US" dirty="0"/>
            </a:p>
          </p:txBody>
        </p:sp>
      </p:grpSp>
      <p:sp>
        <p:nvSpPr>
          <p:cNvPr id="33" name="TextBox 12">
            <a:extLst>
              <a:ext uri="{FF2B5EF4-FFF2-40B4-BE49-F238E27FC236}">
                <a16:creationId xmlns:a16="http://schemas.microsoft.com/office/drawing/2014/main" id="{3B86A875-F98F-4BD2-B673-6A4DAAAA6C7C}"/>
              </a:ext>
            </a:extLst>
          </p:cNvPr>
          <p:cNvSpPr txBox="1"/>
          <p:nvPr/>
        </p:nvSpPr>
        <p:spPr>
          <a:xfrm>
            <a:off x="8686799" y="8981579"/>
            <a:ext cx="1019765" cy="455253"/>
          </a:xfrm>
          <a:prstGeom prst="rect">
            <a:avLst/>
          </a:prstGeom>
        </p:spPr>
        <p:txBody>
          <a:bodyPr wrap="square" lIns="0" tIns="0" rIns="0" bIns="0" rtlCol="0" anchor="t">
            <a:spAutoFit/>
          </a:bodyPr>
          <a:lstStyle/>
          <a:p>
            <a:pPr algn="ctr">
              <a:lnSpc>
                <a:spcPts val="4200"/>
              </a:lnSpc>
            </a:pPr>
            <a:r>
              <a:rPr lang="en-US" sz="1100" dirty="0">
                <a:solidFill>
                  <a:srgbClr val="0D3E5D"/>
                </a:solidFill>
                <a:latin typeface="Roboto Condensed"/>
              </a:rPr>
              <a:t>Learn More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AutoShape 2"/>
          <p:cNvSpPr/>
          <p:nvPr/>
        </p:nvSpPr>
        <p:spPr>
          <a:xfrm>
            <a:off x="8328656" y="4610100"/>
            <a:ext cx="1630680" cy="0"/>
          </a:xfrm>
          <a:prstGeom prst="line">
            <a:avLst/>
          </a:prstGeom>
          <a:ln w="76200" cap="flat">
            <a:solidFill>
              <a:srgbClr val="457DA4"/>
            </a:solidFill>
            <a:prstDash val="solid"/>
            <a:headEnd type="none" w="sm" len="sm"/>
            <a:tailEnd type="none" w="sm" len="sm"/>
          </a:ln>
        </p:spPr>
        <p:txBody>
          <a:bodyPr/>
          <a:lstStyle/>
          <a:p>
            <a:endParaRPr lang="en-US" dirty="0"/>
          </a:p>
        </p:txBody>
      </p:sp>
      <p:sp>
        <p:nvSpPr>
          <p:cNvPr id="3" name="Freeform 3"/>
          <p:cNvSpPr/>
          <p:nvPr/>
        </p:nvSpPr>
        <p:spPr>
          <a:xfrm>
            <a:off x="1028700" y="400964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143996" y="4017764"/>
            <a:ext cx="7315200" cy="1133856"/>
          </a:xfrm>
          <a:custGeom>
            <a:avLst/>
            <a:gdLst/>
            <a:ahLst/>
            <a:cxnLst/>
            <a:rect l="l" t="t" r="r" b="b"/>
            <a:pathLst>
              <a:path w="7315200" h="1133856">
                <a:moveTo>
                  <a:pt x="0" y="0"/>
                </a:moveTo>
                <a:lnTo>
                  <a:pt x="7315200" y="0"/>
                </a:lnTo>
                <a:lnTo>
                  <a:pt x="7315200" y="1133856"/>
                </a:lnTo>
                <a:lnTo>
                  <a:pt x="0" y="1133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7692915" y="1461390"/>
            <a:ext cx="9529164" cy="1005205"/>
          </a:xfrm>
          <a:prstGeom prst="rect">
            <a:avLst/>
          </a:prstGeom>
        </p:spPr>
        <p:txBody>
          <a:bodyPr lIns="0" tIns="0" rIns="0" bIns="0" rtlCol="0" anchor="t">
            <a:spAutoFit/>
          </a:bodyPr>
          <a:lstStyle/>
          <a:p>
            <a:pPr algn="l">
              <a:lnSpc>
                <a:spcPts val="8120"/>
              </a:lnSpc>
            </a:pPr>
            <a:r>
              <a:rPr lang="en-US" sz="5800">
                <a:solidFill>
                  <a:srgbClr val="509FCB"/>
                </a:solidFill>
                <a:latin typeface="Roboto Condensed Bold"/>
              </a:rPr>
              <a:t>for Weather Web Application</a:t>
            </a:r>
          </a:p>
        </p:txBody>
      </p:sp>
      <p:sp>
        <p:nvSpPr>
          <p:cNvPr id="6" name="TextBox 6"/>
          <p:cNvSpPr txBox="1"/>
          <p:nvPr/>
        </p:nvSpPr>
        <p:spPr>
          <a:xfrm>
            <a:off x="2670485" y="1461390"/>
            <a:ext cx="5730590" cy="1005205"/>
          </a:xfrm>
          <a:prstGeom prst="rect">
            <a:avLst/>
          </a:prstGeom>
        </p:spPr>
        <p:txBody>
          <a:bodyPr lIns="0" tIns="0" rIns="0" bIns="0" rtlCol="0" anchor="t">
            <a:spAutoFit/>
          </a:bodyPr>
          <a:lstStyle/>
          <a:p>
            <a:pPr algn="l">
              <a:lnSpc>
                <a:spcPts val="8120"/>
              </a:lnSpc>
            </a:pPr>
            <a:r>
              <a:rPr lang="en-US" sz="5800">
                <a:solidFill>
                  <a:srgbClr val="D9EAF3"/>
                </a:solidFill>
                <a:latin typeface="Roboto Condensed Bold"/>
              </a:rPr>
              <a:t>System Analysis </a:t>
            </a:r>
          </a:p>
        </p:txBody>
      </p:sp>
      <p:sp>
        <p:nvSpPr>
          <p:cNvPr id="7" name="TextBox 7"/>
          <p:cNvSpPr txBox="1"/>
          <p:nvPr/>
        </p:nvSpPr>
        <p:spPr>
          <a:xfrm>
            <a:off x="1082485" y="2942845"/>
            <a:ext cx="2735942"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ANALYSIS OBJECTIVES</a:t>
            </a:r>
          </a:p>
        </p:txBody>
      </p:sp>
      <p:sp>
        <p:nvSpPr>
          <p:cNvPr id="8" name="TextBox 8"/>
          <p:cNvSpPr txBox="1"/>
          <p:nvPr/>
        </p:nvSpPr>
        <p:spPr>
          <a:xfrm>
            <a:off x="3764642" y="2942845"/>
            <a:ext cx="264097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FUNCTIONAL REQUIREMENTS</a:t>
            </a:r>
          </a:p>
        </p:txBody>
      </p:sp>
      <p:sp>
        <p:nvSpPr>
          <p:cNvPr id="9" name="TextBox 9"/>
          <p:cNvSpPr txBox="1"/>
          <p:nvPr/>
        </p:nvSpPr>
        <p:spPr>
          <a:xfrm>
            <a:off x="6556810" y="2942845"/>
            <a:ext cx="2890782"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NON-FUNCTIONAL REQUIREMENTS</a:t>
            </a:r>
          </a:p>
        </p:txBody>
      </p:sp>
      <p:sp>
        <p:nvSpPr>
          <p:cNvPr id="10" name="TextBox 10"/>
          <p:cNvSpPr txBox="1"/>
          <p:nvPr/>
        </p:nvSpPr>
        <p:spPr>
          <a:xfrm>
            <a:off x="9296400" y="2942845"/>
            <a:ext cx="267907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SYSTEM STRUCTURE</a:t>
            </a:r>
          </a:p>
        </p:txBody>
      </p:sp>
      <p:sp>
        <p:nvSpPr>
          <p:cNvPr id="11" name="TextBox 11"/>
          <p:cNvSpPr txBox="1"/>
          <p:nvPr/>
        </p:nvSpPr>
        <p:spPr>
          <a:xfrm>
            <a:off x="11975475" y="2942845"/>
            <a:ext cx="2736225" cy="10667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USE CASE SCENARIOS</a:t>
            </a:r>
          </a:p>
        </p:txBody>
      </p:sp>
      <p:sp>
        <p:nvSpPr>
          <p:cNvPr id="12" name="TextBox 12"/>
          <p:cNvSpPr txBox="1"/>
          <p:nvPr/>
        </p:nvSpPr>
        <p:spPr>
          <a:xfrm>
            <a:off x="14797058" y="3219070"/>
            <a:ext cx="2502769" cy="533399"/>
          </a:xfrm>
          <a:prstGeom prst="rect">
            <a:avLst/>
          </a:prstGeom>
        </p:spPr>
        <p:txBody>
          <a:bodyPr lIns="0" tIns="0" rIns="0" bIns="0" rtlCol="0" anchor="t">
            <a:spAutoFit/>
          </a:bodyPr>
          <a:lstStyle/>
          <a:p>
            <a:pPr algn="ctr">
              <a:lnSpc>
                <a:spcPts val="4200"/>
              </a:lnSpc>
            </a:pPr>
            <a:r>
              <a:rPr lang="en-US" sz="3000">
                <a:solidFill>
                  <a:srgbClr val="D9EAF3"/>
                </a:solidFill>
                <a:latin typeface="Roboto Condensed Bold"/>
              </a:rPr>
              <a:t>PROJECT GOAL</a:t>
            </a:r>
          </a:p>
        </p:txBody>
      </p:sp>
      <p:grpSp>
        <p:nvGrpSpPr>
          <p:cNvPr id="13" name="Group 13"/>
          <p:cNvGrpSpPr/>
          <p:nvPr/>
        </p:nvGrpSpPr>
        <p:grpSpPr>
          <a:xfrm>
            <a:off x="1028700" y="5381625"/>
            <a:ext cx="2640975" cy="4643693"/>
            <a:chOff x="0" y="0"/>
            <a:chExt cx="695566" cy="1223030"/>
          </a:xfrm>
        </p:grpSpPr>
        <p:sp>
          <p:nvSpPr>
            <p:cNvPr id="14" name="Freeform 14"/>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15" name="TextBox 15"/>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764642" y="5381625"/>
            <a:ext cx="2640975" cy="4643693"/>
            <a:chOff x="0" y="0"/>
            <a:chExt cx="695566" cy="1223030"/>
          </a:xfrm>
        </p:grpSpPr>
        <p:sp>
          <p:nvSpPr>
            <p:cNvPr id="17" name="Freeform 17"/>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18" name="TextBox 18"/>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6503025" y="5381625"/>
            <a:ext cx="2640975" cy="4643693"/>
            <a:chOff x="0" y="0"/>
            <a:chExt cx="695566" cy="1223030"/>
          </a:xfrm>
        </p:grpSpPr>
        <p:sp>
          <p:nvSpPr>
            <p:cNvPr id="20" name="Freeform 20"/>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1" name="TextBox 21"/>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239250" y="5381625"/>
            <a:ext cx="2640975" cy="4643693"/>
            <a:chOff x="0" y="0"/>
            <a:chExt cx="695566" cy="1223030"/>
          </a:xfrm>
        </p:grpSpPr>
        <p:sp>
          <p:nvSpPr>
            <p:cNvPr id="23" name="Freeform 23"/>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4" name="TextBox 24"/>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1975475" y="5381625"/>
            <a:ext cx="2640975" cy="4643693"/>
            <a:chOff x="0" y="0"/>
            <a:chExt cx="695566" cy="1223030"/>
          </a:xfrm>
        </p:grpSpPr>
        <p:sp>
          <p:nvSpPr>
            <p:cNvPr id="26" name="Freeform 26"/>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27" name="TextBox 27"/>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711701" y="5381625"/>
            <a:ext cx="2640975" cy="4643693"/>
            <a:chOff x="0" y="0"/>
            <a:chExt cx="695566" cy="1223030"/>
          </a:xfrm>
        </p:grpSpPr>
        <p:sp>
          <p:nvSpPr>
            <p:cNvPr id="29" name="Freeform 29"/>
            <p:cNvSpPr/>
            <p:nvPr/>
          </p:nvSpPr>
          <p:spPr>
            <a:xfrm>
              <a:off x="0" y="0"/>
              <a:ext cx="695565" cy="1223030"/>
            </a:xfrm>
            <a:custGeom>
              <a:avLst/>
              <a:gdLst/>
              <a:ahLst/>
              <a:cxnLst/>
              <a:rect l="l" t="t" r="r" b="b"/>
              <a:pathLst>
                <a:path w="695565" h="1223030">
                  <a:moveTo>
                    <a:pt x="149505" y="0"/>
                  </a:moveTo>
                  <a:lnTo>
                    <a:pt x="546061" y="0"/>
                  </a:lnTo>
                  <a:cubicBezTo>
                    <a:pt x="585712" y="0"/>
                    <a:pt x="623739" y="15751"/>
                    <a:pt x="651777" y="43789"/>
                  </a:cubicBezTo>
                  <a:cubicBezTo>
                    <a:pt x="679814" y="71826"/>
                    <a:pt x="695565" y="109854"/>
                    <a:pt x="695565" y="149505"/>
                  </a:cubicBezTo>
                  <a:lnTo>
                    <a:pt x="695565" y="1073526"/>
                  </a:lnTo>
                  <a:cubicBezTo>
                    <a:pt x="695565" y="1113177"/>
                    <a:pt x="679814" y="1151204"/>
                    <a:pt x="651777" y="1179241"/>
                  </a:cubicBezTo>
                  <a:cubicBezTo>
                    <a:pt x="623739" y="1207279"/>
                    <a:pt x="585712" y="1223030"/>
                    <a:pt x="546061" y="1223030"/>
                  </a:cubicBezTo>
                  <a:lnTo>
                    <a:pt x="149505" y="1223030"/>
                  </a:lnTo>
                  <a:cubicBezTo>
                    <a:pt x="109854" y="1223030"/>
                    <a:pt x="71826" y="1207279"/>
                    <a:pt x="43789" y="1179241"/>
                  </a:cubicBezTo>
                  <a:cubicBezTo>
                    <a:pt x="15751" y="1151204"/>
                    <a:pt x="0" y="1113177"/>
                    <a:pt x="0" y="1073526"/>
                  </a:cubicBezTo>
                  <a:lnTo>
                    <a:pt x="0" y="149505"/>
                  </a:lnTo>
                  <a:cubicBezTo>
                    <a:pt x="0" y="109854"/>
                    <a:pt x="15751" y="71826"/>
                    <a:pt x="43789" y="43789"/>
                  </a:cubicBezTo>
                  <a:cubicBezTo>
                    <a:pt x="71826" y="15751"/>
                    <a:pt x="109854" y="0"/>
                    <a:pt x="149505" y="0"/>
                  </a:cubicBezTo>
                  <a:close/>
                </a:path>
              </a:pathLst>
            </a:custGeom>
            <a:solidFill>
              <a:srgbClr val="0B3C5A"/>
            </a:solidFill>
          </p:spPr>
          <p:txBody>
            <a:bodyPr/>
            <a:lstStyle/>
            <a:p>
              <a:endParaRPr lang="en-US"/>
            </a:p>
          </p:txBody>
        </p:sp>
        <p:sp>
          <p:nvSpPr>
            <p:cNvPr id="30" name="TextBox 30"/>
            <p:cNvSpPr txBox="1"/>
            <p:nvPr/>
          </p:nvSpPr>
          <p:spPr>
            <a:xfrm>
              <a:off x="0" y="-38100"/>
              <a:ext cx="695566" cy="126113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rot="-5400000">
            <a:off x="11359404" y="-3889078"/>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32" name="Freeform 32"/>
          <p:cNvSpPr/>
          <p:nvPr/>
        </p:nvSpPr>
        <p:spPr>
          <a:xfrm rot="-5400000" flipV="1">
            <a:off x="-258322" y="-3898603"/>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33" name="TextBox 33"/>
          <p:cNvSpPr txBox="1"/>
          <p:nvPr/>
        </p:nvSpPr>
        <p:spPr>
          <a:xfrm>
            <a:off x="1082485" y="5791200"/>
            <a:ext cx="2533405" cy="3333114"/>
          </a:xfrm>
          <a:prstGeom prst="rect">
            <a:avLst/>
          </a:prstGeom>
        </p:spPr>
        <p:txBody>
          <a:bodyPr lIns="0" tIns="0" rIns="0" bIns="0" rtlCol="0" anchor="t">
            <a:spAutoFit/>
          </a:bodyPr>
          <a:lstStyle/>
          <a:p>
            <a:pPr algn="l">
              <a:lnSpc>
                <a:spcPts val="2660"/>
              </a:lnSpc>
            </a:pPr>
            <a:r>
              <a:rPr lang="en-US" sz="1900">
                <a:solidFill>
                  <a:srgbClr val="FFFFFF"/>
                </a:solidFill>
                <a:latin typeface="Roboto Condensed"/>
              </a:rPr>
              <a:t>Determine user requirements.</a:t>
            </a:r>
          </a:p>
          <a:p>
            <a:pPr algn="l">
              <a:lnSpc>
                <a:spcPts val="2660"/>
              </a:lnSpc>
            </a:pPr>
            <a:r>
              <a:rPr lang="en-US" sz="1900">
                <a:solidFill>
                  <a:srgbClr val="FFFFFF"/>
                </a:solidFill>
                <a:latin typeface="Roboto Condensed"/>
              </a:rPr>
              <a:t>Determine basic system functions.</a:t>
            </a:r>
          </a:p>
          <a:p>
            <a:pPr algn="l">
              <a:lnSpc>
                <a:spcPts val="2660"/>
              </a:lnSpc>
            </a:pPr>
            <a:r>
              <a:rPr lang="en-US" sz="1900">
                <a:solidFill>
                  <a:srgbClr val="FFFFFF"/>
                </a:solidFill>
                <a:latin typeface="Roboto Condensed"/>
              </a:rPr>
              <a:t>Outline of the system structure and its components.</a:t>
            </a:r>
          </a:p>
          <a:p>
            <a:pPr algn="l">
              <a:lnSpc>
                <a:spcPts val="2660"/>
              </a:lnSpc>
            </a:pPr>
            <a:r>
              <a:rPr lang="en-US" sz="1900">
                <a:solidFill>
                  <a:srgbClr val="FFFFFF"/>
                </a:solidFill>
                <a:latin typeface="Roboto Condensed"/>
              </a:rPr>
              <a:t>Define interaction interfaces between the user and the system.</a:t>
            </a:r>
          </a:p>
        </p:txBody>
      </p:sp>
      <p:sp>
        <p:nvSpPr>
          <p:cNvPr id="34" name="TextBox 34"/>
          <p:cNvSpPr txBox="1"/>
          <p:nvPr/>
        </p:nvSpPr>
        <p:spPr>
          <a:xfrm>
            <a:off x="3883894" y="5458423"/>
            <a:ext cx="2533405" cy="4426585"/>
          </a:xfrm>
          <a:prstGeom prst="rect">
            <a:avLst/>
          </a:prstGeom>
        </p:spPr>
        <p:txBody>
          <a:bodyPr lIns="0" tIns="0" rIns="0" bIns="0" rtlCol="0" anchor="t">
            <a:spAutoFit/>
          </a:bodyPr>
          <a:lstStyle/>
          <a:p>
            <a:pPr algn="l">
              <a:lnSpc>
                <a:spcPts val="2240"/>
              </a:lnSpc>
            </a:pPr>
            <a:r>
              <a:rPr lang="en-US" sz="1600">
                <a:solidFill>
                  <a:srgbClr val="FFFFFF"/>
                </a:solidFill>
                <a:latin typeface="Roboto Condensed"/>
              </a:rPr>
              <a:t>Display current weather: Display temperature, sky conditions, wind speed, humidity and barometric pressure.</a:t>
            </a:r>
          </a:p>
          <a:p>
            <a:pPr algn="l">
              <a:lnSpc>
                <a:spcPts val="2240"/>
              </a:lnSpc>
            </a:pPr>
            <a:r>
              <a:rPr lang="en-US" sz="1600">
                <a:solidFill>
                  <a:srgbClr val="FFFFFF"/>
                </a:solidFill>
                <a:latin typeface="Roboto Condensed"/>
              </a:rPr>
              <a:t>Geolocation: Allow users to manually enter location or use the device's geolocation.</a:t>
            </a:r>
          </a:p>
          <a:p>
            <a:pPr algn="l">
              <a:lnSpc>
                <a:spcPts val="2240"/>
              </a:lnSpc>
            </a:pPr>
            <a:r>
              <a:rPr lang="en-US" sz="1600">
                <a:solidFill>
                  <a:srgbClr val="FFFFFF"/>
                </a:solidFill>
                <a:latin typeface="Roboto Condensed"/>
              </a:rPr>
              <a:t>Interactive User Interface: Design an attractive, easy-to-use interface with icons and graphs.</a:t>
            </a:r>
          </a:p>
          <a:p>
            <a:pPr algn="l">
              <a:lnSpc>
                <a:spcPts val="2240"/>
              </a:lnSpc>
            </a:pPr>
            <a:r>
              <a:rPr lang="en-US" sz="1600">
                <a:solidFill>
                  <a:srgbClr val="FFFFFF"/>
                </a:solidFill>
                <a:latin typeface="Roboto Condensed"/>
              </a:rPr>
              <a:t>Real-time updates: Fetch and update weather data from global weather services in </a:t>
            </a:r>
          </a:p>
          <a:p>
            <a:pPr algn="l">
              <a:lnSpc>
                <a:spcPts val="2240"/>
              </a:lnSpc>
            </a:pPr>
            <a:r>
              <a:rPr lang="en-US" sz="1600">
                <a:solidFill>
                  <a:srgbClr val="FFFFFF"/>
                </a:solidFill>
                <a:latin typeface="Roboto Condensed"/>
              </a:rPr>
              <a:t>real-time.</a:t>
            </a:r>
          </a:p>
        </p:txBody>
      </p:sp>
      <p:sp>
        <p:nvSpPr>
          <p:cNvPr id="35" name="TextBox 35"/>
          <p:cNvSpPr txBox="1"/>
          <p:nvPr/>
        </p:nvSpPr>
        <p:spPr>
          <a:xfrm>
            <a:off x="6553445" y="5530892"/>
            <a:ext cx="2533405" cy="4402455"/>
          </a:xfrm>
          <a:prstGeom prst="rect">
            <a:avLst/>
          </a:prstGeom>
        </p:spPr>
        <p:txBody>
          <a:bodyPr lIns="0" tIns="0" rIns="0" bIns="0" rtlCol="0" anchor="t">
            <a:spAutoFit/>
          </a:bodyPr>
          <a:lstStyle/>
          <a:p>
            <a:pPr algn="l">
              <a:lnSpc>
                <a:spcPts val="2520"/>
              </a:lnSpc>
            </a:pPr>
            <a:r>
              <a:rPr lang="en-US" sz="1800">
                <a:solidFill>
                  <a:srgbClr val="FFFFFF"/>
                </a:solidFill>
                <a:latin typeface="Roboto Condensed"/>
              </a:rPr>
              <a:t>Performance: Ensure quick response and real-time data updates.</a:t>
            </a:r>
          </a:p>
          <a:p>
            <a:pPr algn="l">
              <a:lnSpc>
                <a:spcPts val="2520"/>
              </a:lnSpc>
            </a:pPr>
            <a:r>
              <a:rPr lang="en-US" sz="1800">
                <a:solidFill>
                  <a:srgbClr val="FFFFFF"/>
                </a:solidFill>
                <a:latin typeface="Roboto Condensed"/>
              </a:rPr>
              <a:t>Ease of use: Providing a user-friendly interface with clear navigation.</a:t>
            </a:r>
          </a:p>
          <a:p>
            <a:pPr algn="l">
              <a:lnSpc>
                <a:spcPts val="2520"/>
              </a:lnSpc>
            </a:pPr>
            <a:r>
              <a:rPr lang="en-US" sz="1800">
                <a:solidFill>
                  <a:srgbClr val="FFFFFF"/>
                </a:solidFill>
                <a:latin typeface="Roboto Condensed"/>
              </a:rPr>
              <a:t>Availability and Reliability: Ensure that the system is always available and that the data is reliable.</a:t>
            </a:r>
          </a:p>
          <a:p>
            <a:pPr algn="l">
              <a:lnSpc>
                <a:spcPts val="2520"/>
              </a:lnSpc>
            </a:pPr>
            <a:r>
              <a:rPr lang="en-US" sz="1800">
                <a:solidFill>
                  <a:srgbClr val="FFFFFF"/>
                </a:solidFill>
                <a:latin typeface="Roboto Condensed"/>
              </a:rPr>
              <a:t>Security: Protection of user data and secure communication with weather services.</a:t>
            </a:r>
          </a:p>
        </p:txBody>
      </p:sp>
      <p:sp>
        <p:nvSpPr>
          <p:cNvPr id="36" name="TextBox 36"/>
          <p:cNvSpPr txBox="1"/>
          <p:nvPr/>
        </p:nvSpPr>
        <p:spPr>
          <a:xfrm>
            <a:off x="9286875" y="5521367"/>
            <a:ext cx="2533405" cy="4235450"/>
          </a:xfrm>
          <a:prstGeom prst="rect">
            <a:avLst/>
          </a:prstGeom>
        </p:spPr>
        <p:txBody>
          <a:bodyPr lIns="0" tIns="0" rIns="0" bIns="0" rtlCol="0" anchor="t">
            <a:spAutoFit/>
          </a:bodyPr>
          <a:lstStyle/>
          <a:p>
            <a:pPr algn="l">
              <a:lnSpc>
                <a:spcPts val="2800"/>
              </a:lnSpc>
            </a:pPr>
            <a:r>
              <a:rPr lang="en-US" sz="2000">
                <a:solidFill>
                  <a:srgbClr val="FFFFFF"/>
                </a:solidFill>
                <a:latin typeface="Roboto Condensed"/>
              </a:rPr>
              <a:t>User interface (UI): HTML pages, CSS for design, and JavaScript for interactivity.</a:t>
            </a:r>
          </a:p>
          <a:p>
            <a:pPr algn="l">
              <a:lnSpc>
                <a:spcPts val="2800"/>
              </a:lnSpc>
            </a:pPr>
            <a:r>
              <a:rPr lang="en-US" sz="2000">
                <a:solidFill>
                  <a:srgbClr val="FFFFFF"/>
                </a:solidFill>
                <a:latin typeface="Roboto Condensed"/>
              </a:rPr>
              <a:t>Weather services interaction: Use APIs to fetch and process weather data.</a:t>
            </a:r>
          </a:p>
          <a:p>
            <a:pPr algn="l">
              <a:lnSpc>
                <a:spcPts val="2800"/>
              </a:lnSpc>
            </a:pPr>
            <a:r>
              <a:rPr lang="en-US" sz="2000">
                <a:solidFill>
                  <a:srgbClr val="FFFFFF"/>
                </a:solidFill>
                <a:latin typeface="Roboto Condensed"/>
              </a:rPr>
              <a:t>Data management: storing data temporarily and updating it periodically.</a:t>
            </a:r>
          </a:p>
        </p:txBody>
      </p:sp>
      <p:sp>
        <p:nvSpPr>
          <p:cNvPr id="37" name="TextBox 37"/>
          <p:cNvSpPr txBox="1"/>
          <p:nvPr/>
        </p:nvSpPr>
        <p:spPr>
          <a:xfrm>
            <a:off x="12089775" y="5551768"/>
            <a:ext cx="2533405" cy="4333240"/>
          </a:xfrm>
          <a:prstGeom prst="rect">
            <a:avLst/>
          </a:prstGeom>
        </p:spPr>
        <p:txBody>
          <a:bodyPr lIns="0" tIns="0" rIns="0" bIns="0" rtlCol="0" anchor="t">
            <a:spAutoFit/>
          </a:bodyPr>
          <a:lstStyle/>
          <a:p>
            <a:pPr algn="l">
              <a:lnSpc>
                <a:spcPts val="2659"/>
              </a:lnSpc>
            </a:pPr>
            <a:r>
              <a:rPr lang="en-US" sz="1899">
                <a:solidFill>
                  <a:srgbClr val="FFFFFF"/>
                </a:solidFill>
                <a:latin typeface="Roboto Condensed"/>
              </a:rPr>
              <a:t>View current weather: Users open the app to see current weather conditions.</a:t>
            </a:r>
          </a:p>
          <a:p>
            <a:pPr algn="l">
              <a:lnSpc>
                <a:spcPts val="2659"/>
              </a:lnSpc>
            </a:pPr>
            <a:r>
              <a:rPr lang="en-US" sz="1899">
                <a:solidFill>
                  <a:srgbClr val="FFFFFF"/>
                </a:solidFill>
                <a:latin typeface="Roboto Condensed"/>
              </a:rPr>
              <a:t>View future forecast: Users click on the forecast option to see the weather for the coming days.</a:t>
            </a:r>
          </a:p>
          <a:p>
            <a:pPr algn="l">
              <a:lnSpc>
                <a:spcPts val="2659"/>
              </a:lnSpc>
            </a:pPr>
            <a:r>
              <a:rPr lang="en-US" sz="1899">
                <a:solidFill>
                  <a:srgbClr val="FFFFFF"/>
                </a:solidFill>
                <a:latin typeface="Roboto Condensed"/>
              </a:rPr>
              <a:t>Change location: Users enter a new location or use location to update weather information.</a:t>
            </a:r>
          </a:p>
        </p:txBody>
      </p:sp>
      <p:sp>
        <p:nvSpPr>
          <p:cNvPr id="38" name="TextBox 38"/>
          <p:cNvSpPr txBox="1"/>
          <p:nvPr/>
        </p:nvSpPr>
        <p:spPr>
          <a:xfrm>
            <a:off x="14756531" y="5627650"/>
            <a:ext cx="2583825" cy="4088130"/>
          </a:xfrm>
          <a:prstGeom prst="rect">
            <a:avLst/>
          </a:prstGeom>
        </p:spPr>
        <p:txBody>
          <a:bodyPr lIns="0" tIns="0" rIns="0" bIns="0" rtlCol="0" anchor="t">
            <a:spAutoFit/>
          </a:bodyPr>
          <a:lstStyle/>
          <a:p>
            <a:pPr algn="l">
              <a:lnSpc>
                <a:spcPts val="2519"/>
              </a:lnSpc>
            </a:pPr>
            <a:r>
              <a:rPr lang="en-US" sz="1799">
                <a:solidFill>
                  <a:srgbClr val="FFFFFF"/>
                </a:solidFill>
                <a:latin typeface="Roboto Condensed"/>
              </a:rPr>
              <a:t>This project aims to design a web application to provide updated and accurate information about weather and weather conditions using HTML, CSS and JavaScript technologies. The application aims to provide an intuitive and attractive user interface for users to know temperature, wind speed, humidity and other relevant information.</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2">
              <a:extLst>
                <a:ext uri="{96DAC541-7B7A-43D3-8B79-37D633B846F1}">
                  <asvg:svgBlip xmlns:asvg="http://schemas.microsoft.com/office/drawing/2016/SVG/main" r:embed="rId3"/>
                </a:ext>
              </a:extLst>
            </a:blip>
            <a:stretch>
              <a:fillRect t="-46918"/>
            </a:stretch>
          </a:blipFill>
        </p:spPr>
        <p:txBody>
          <a:bodyPr/>
          <a:lstStyle/>
          <a:p>
            <a:endParaRPr lang="en-US"/>
          </a:p>
        </p:txBody>
      </p:sp>
      <p:sp>
        <p:nvSpPr>
          <p:cNvPr id="3" name="Freeform 3"/>
          <p:cNvSpPr/>
          <p:nvPr/>
        </p:nvSpPr>
        <p:spPr>
          <a:xfrm>
            <a:off x="1228041" y="4488900"/>
            <a:ext cx="7705519" cy="5124170"/>
          </a:xfrm>
          <a:custGeom>
            <a:avLst/>
            <a:gdLst/>
            <a:ahLst/>
            <a:cxnLst/>
            <a:rect l="l" t="t" r="r" b="b"/>
            <a:pathLst>
              <a:path w="7705519" h="5124170">
                <a:moveTo>
                  <a:pt x="0" y="0"/>
                </a:moveTo>
                <a:lnTo>
                  <a:pt x="7705519" y="0"/>
                </a:lnTo>
                <a:lnTo>
                  <a:pt x="7705519" y="5124170"/>
                </a:lnTo>
                <a:lnTo>
                  <a:pt x="0" y="5124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259482" y="4488900"/>
            <a:ext cx="7705519" cy="5124170"/>
          </a:xfrm>
          <a:custGeom>
            <a:avLst/>
            <a:gdLst/>
            <a:ahLst/>
            <a:cxnLst/>
            <a:rect l="l" t="t" r="r" b="b"/>
            <a:pathLst>
              <a:path w="7705519" h="5124170">
                <a:moveTo>
                  <a:pt x="0" y="0"/>
                </a:moveTo>
                <a:lnTo>
                  <a:pt x="7705519" y="0"/>
                </a:lnTo>
                <a:lnTo>
                  <a:pt x="7705519" y="5124170"/>
                </a:lnTo>
                <a:lnTo>
                  <a:pt x="0" y="5124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28041" y="3117097"/>
            <a:ext cx="7705519" cy="2552453"/>
          </a:xfrm>
          <a:custGeom>
            <a:avLst/>
            <a:gdLst/>
            <a:ahLst/>
            <a:cxnLst/>
            <a:rect l="l" t="t" r="r" b="b"/>
            <a:pathLst>
              <a:path w="7705519" h="2552453">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9259482" y="3117097"/>
            <a:ext cx="7705519" cy="2552453"/>
          </a:xfrm>
          <a:custGeom>
            <a:avLst/>
            <a:gdLst/>
            <a:ahLst/>
            <a:cxnLst/>
            <a:rect l="l" t="t" r="r" b="b"/>
            <a:pathLst>
              <a:path w="7705519" h="2552453">
                <a:moveTo>
                  <a:pt x="0" y="0"/>
                </a:moveTo>
                <a:lnTo>
                  <a:pt x="7705519" y="0"/>
                </a:lnTo>
                <a:lnTo>
                  <a:pt x="7705519" y="2552453"/>
                </a:lnTo>
                <a:lnTo>
                  <a:pt x="0" y="2552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8391592" y="1274625"/>
            <a:ext cx="7519133" cy="790574"/>
          </a:xfrm>
          <a:prstGeom prst="rect">
            <a:avLst/>
          </a:prstGeom>
        </p:spPr>
        <p:txBody>
          <a:bodyPr lIns="0" tIns="0" rIns="0" bIns="0" rtlCol="0" anchor="t">
            <a:spAutoFit/>
          </a:bodyPr>
          <a:lstStyle/>
          <a:p>
            <a:pPr algn="l">
              <a:lnSpc>
                <a:spcPts val="6300"/>
              </a:lnSpc>
            </a:pPr>
            <a:r>
              <a:rPr lang="en-US" sz="4500">
                <a:solidFill>
                  <a:srgbClr val="509FCB"/>
                </a:solidFill>
                <a:latin typeface="Roboto Condensed Bold"/>
              </a:rPr>
              <a:t>for the weather web application</a:t>
            </a:r>
          </a:p>
        </p:txBody>
      </p:sp>
      <p:sp>
        <p:nvSpPr>
          <p:cNvPr id="8" name="TextBox 8"/>
          <p:cNvSpPr txBox="1"/>
          <p:nvPr/>
        </p:nvSpPr>
        <p:spPr>
          <a:xfrm>
            <a:off x="3197670" y="1274625"/>
            <a:ext cx="6167645" cy="790574"/>
          </a:xfrm>
          <a:prstGeom prst="rect">
            <a:avLst/>
          </a:prstGeom>
        </p:spPr>
        <p:txBody>
          <a:bodyPr lIns="0" tIns="0" rIns="0" bIns="0" rtlCol="0" anchor="t">
            <a:spAutoFit/>
          </a:bodyPr>
          <a:lstStyle/>
          <a:p>
            <a:pPr algn="l">
              <a:lnSpc>
                <a:spcPts val="6300"/>
              </a:lnSpc>
            </a:pPr>
            <a:r>
              <a:rPr lang="en-US" sz="4500">
                <a:solidFill>
                  <a:srgbClr val="D9EAF3"/>
                </a:solidFill>
                <a:latin typeface="Roboto Condensed Bold"/>
              </a:rPr>
              <a:t>System specifications</a:t>
            </a:r>
          </a:p>
        </p:txBody>
      </p:sp>
      <p:sp>
        <p:nvSpPr>
          <p:cNvPr id="9" name="Freeform 9"/>
          <p:cNvSpPr/>
          <p:nvPr/>
        </p:nvSpPr>
        <p:spPr>
          <a:xfrm rot="-5400000">
            <a:off x="11359404" y="-3803353"/>
            <a:ext cx="7273934" cy="7875811"/>
          </a:xfrm>
          <a:custGeom>
            <a:avLst/>
            <a:gdLst/>
            <a:ahLst/>
            <a:cxnLst/>
            <a:rect l="l" t="t" r="r" b="b"/>
            <a:pathLst>
              <a:path w="7273934" h="7875811">
                <a:moveTo>
                  <a:pt x="0" y="0"/>
                </a:moveTo>
                <a:lnTo>
                  <a:pt x="7273934" y="0"/>
                </a:lnTo>
                <a:lnTo>
                  <a:pt x="7273934" y="7875810"/>
                </a:lnTo>
                <a:lnTo>
                  <a:pt x="0" y="7875810"/>
                </a:lnTo>
                <a:lnTo>
                  <a:pt x="0" y="0"/>
                </a:lnTo>
                <a:close/>
              </a:path>
            </a:pathLst>
          </a:custGeom>
          <a:blipFill>
            <a:blip r:embed="rId8">
              <a:extLst>
                <a:ext uri="{96DAC541-7B7A-43D3-8B79-37D633B846F1}">
                  <asvg:svgBlip xmlns:asvg="http://schemas.microsoft.com/office/drawing/2016/SVG/main" r:embed="rId9"/>
                </a:ext>
              </a:extLst>
            </a:blip>
            <a:stretch>
              <a:fillRect t="-40468"/>
            </a:stretch>
          </a:blipFill>
        </p:spPr>
        <p:txBody>
          <a:bodyPr/>
          <a:lstStyle/>
          <a:p>
            <a:endParaRPr lang="en-US"/>
          </a:p>
        </p:txBody>
      </p:sp>
      <p:sp>
        <p:nvSpPr>
          <p:cNvPr id="10" name="Freeform 10"/>
          <p:cNvSpPr/>
          <p:nvPr/>
        </p:nvSpPr>
        <p:spPr>
          <a:xfrm rot="-5400000" flipV="1">
            <a:off x="-258322" y="-3803353"/>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8">
              <a:extLst>
                <a:ext uri="{96DAC541-7B7A-43D3-8B79-37D633B846F1}">
                  <asvg:svgBlip xmlns:asvg="http://schemas.microsoft.com/office/drawing/2016/SVG/main" r:embed="rId9"/>
                </a:ext>
              </a:extLst>
            </a:blip>
            <a:stretch>
              <a:fillRect t="-40468"/>
            </a:stretch>
          </a:blipFill>
        </p:spPr>
        <p:txBody>
          <a:bodyPr/>
          <a:lstStyle/>
          <a:p>
            <a:endParaRPr lang="en-US"/>
          </a:p>
        </p:txBody>
      </p:sp>
      <p:sp>
        <p:nvSpPr>
          <p:cNvPr id="11" name="TextBox 11"/>
          <p:cNvSpPr txBox="1"/>
          <p:nvPr/>
        </p:nvSpPr>
        <p:spPr>
          <a:xfrm>
            <a:off x="2941590" y="3695319"/>
            <a:ext cx="4751325" cy="679450"/>
          </a:xfrm>
          <a:prstGeom prst="rect">
            <a:avLst/>
          </a:prstGeom>
        </p:spPr>
        <p:txBody>
          <a:bodyPr lIns="0" tIns="0" rIns="0" bIns="0" rtlCol="0" anchor="t">
            <a:spAutoFit/>
          </a:bodyPr>
          <a:lstStyle/>
          <a:p>
            <a:pPr algn="ctr">
              <a:lnSpc>
                <a:spcPts val="5599"/>
              </a:lnSpc>
            </a:pPr>
            <a:r>
              <a:rPr lang="en-US" sz="3999">
                <a:solidFill>
                  <a:srgbClr val="04314C"/>
                </a:solidFill>
                <a:latin typeface="Roboto Condensed Bold"/>
              </a:rPr>
              <a:t>FEATURES:</a:t>
            </a:r>
          </a:p>
        </p:txBody>
      </p:sp>
      <p:sp>
        <p:nvSpPr>
          <p:cNvPr id="12" name="TextBox 12"/>
          <p:cNvSpPr txBox="1"/>
          <p:nvPr/>
        </p:nvSpPr>
        <p:spPr>
          <a:xfrm>
            <a:off x="10736579" y="3695319"/>
            <a:ext cx="4751325" cy="679450"/>
          </a:xfrm>
          <a:prstGeom prst="rect">
            <a:avLst/>
          </a:prstGeom>
        </p:spPr>
        <p:txBody>
          <a:bodyPr lIns="0" tIns="0" rIns="0" bIns="0" rtlCol="0" anchor="t">
            <a:spAutoFit/>
          </a:bodyPr>
          <a:lstStyle/>
          <a:p>
            <a:pPr algn="ctr">
              <a:lnSpc>
                <a:spcPts val="5599"/>
              </a:lnSpc>
            </a:pPr>
            <a:r>
              <a:rPr lang="en-US" sz="3999">
                <a:solidFill>
                  <a:srgbClr val="04314C"/>
                </a:solidFill>
                <a:latin typeface="Roboto Condensed Bold"/>
              </a:rPr>
              <a:t>TO SET:</a:t>
            </a:r>
          </a:p>
        </p:txBody>
      </p:sp>
      <p:sp>
        <p:nvSpPr>
          <p:cNvPr id="13" name="TextBox 13"/>
          <p:cNvSpPr txBox="1"/>
          <p:nvPr/>
        </p:nvSpPr>
        <p:spPr>
          <a:xfrm>
            <a:off x="1448301" y="5104075"/>
            <a:ext cx="7264998" cy="3967480"/>
          </a:xfrm>
          <a:prstGeom prst="rect">
            <a:avLst/>
          </a:prstGeom>
        </p:spPr>
        <p:txBody>
          <a:bodyPr lIns="0" tIns="0" rIns="0" bIns="0" rtlCol="0" anchor="t">
            <a:spAutoFit/>
          </a:bodyPr>
          <a:lstStyle/>
          <a:p>
            <a:pPr marL="604518" lvl="1" indent="-302259" algn="l">
              <a:lnSpc>
                <a:spcPts val="3919"/>
              </a:lnSpc>
              <a:buFont typeface="Arial"/>
              <a:buChar char="•"/>
            </a:pPr>
            <a:r>
              <a:rPr lang="en-US" sz="2799">
                <a:solidFill>
                  <a:srgbClr val="000000"/>
                </a:solidFill>
                <a:latin typeface="Roboto Condensed"/>
              </a:rPr>
              <a:t>Display current temperature.</a:t>
            </a:r>
          </a:p>
          <a:p>
            <a:pPr marL="604518" lvl="1" indent="-302259" algn="l">
              <a:lnSpc>
                <a:spcPts val="3919"/>
              </a:lnSpc>
              <a:buFont typeface="Arial"/>
              <a:buChar char="•"/>
            </a:pPr>
            <a:r>
              <a:rPr lang="en-US" sz="2799">
                <a:solidFill>
                  <a:srgbClr val="000000"/>
                </a:solidFill>
                <a:latin typeface="Roboto Condensed"/>
              </a:rPr>
              <a:t>Display sky conditions (eg, sunny, cloudy, rainy).</a:t>
            </a:r>
          </a:p>
          <a:p>
            <a:pPr marL="604518" lvl="1" indent="-302259" algn="l">
              <a:lnSpc>
                <a:spcPts val="3919"/>
              </a:lnSpc>
              <a:buFont typeface="Arial"/>
              <a:buChar char="•"/>
            </a:pPr>
            <a:r>
              <a:rPr lang="en-US" sz="2799">
                <a:solidFill>
                  <a:srgbClr val="000000"/>
                </a:solidFill>
                <a:latin typeface="Roboto Condensed"/>
              </a:rPr>
              <a:t>Show wind speed and direction.</a:t>
            </a:r>
          </a:p>
          <a:p>
            <a:pPr marL="604518" lvl="1" indent="-302259" algn="l">
              <a:lnSpc>
                <a:spcPts val="3919"/>
              </a:lnSpc>
              <a:buFont typeface="Arial"/>
              <a:buChar char="•"/>
            </a:pPr>
            <a:r>
              <a:rPr lang="en-US" sz="2799">
                <a:solidFill>
                  <a:srgbClr val="000000"/>
                </a:solidFill>
                <a:latin typeface="Roboto Condensed"/>
              </a:rPr>
              <a:t>Display humidity levels.</a:t>
            </a:r>
          </a:p>
          <a:p>
            <a:pPr marL="604518" lvl="1" indent="-302259" algn="l">
              <a:lnSpc>
                <a:spcPts val="3919"/>
              </a:lnSpc>
              <a:buFont typeface="Arial"/>
              <a:buChar char="•"/>
            </a:pPr>
            <a:r>
              <a:rPr lang="en-US" sz="2799">
                <a:solidFill>
                  <a:srgbClr val="000000"/>
                </a:solidFill>
                <a:latin typeface="Roboto Condensed"/>
              </a:rPr>
              <a:t>Allow manual entry of city or location.</a:t>
            </a:r>
          </a:p>
          <a:p>
            <a:pPr marL="604518" lvl="1" indent="-302259" algn="l">
              <a:lnSpc>
                <a:spcPts val="3919"/>
              </a:lnSpc>
              <a:buFont typeface="Arial"/>
              <a:buChar char="•"/>
            </a:pPr>
            <a:r>
              <a:rPr lang="en-US" sz="2799">
                <a:solidFill>
                  <a:srgbClr val="000000"/>
                </a:solidFill>
                <a:latin typeface="Roboto Condensed"/>
              </a:rPr>
              <a:t>User-friendly and attractive interface design.</a:t>
            </a:r>
          </a:p>
          <a:p>
            <a:pPr algn="l">
              <a:lnSpc>
                <a:spcPts val="3919"/>
              </a:lnSpc>
            </a:pPr>
            <a:endParaRPr lang="en-US" sz="2799">
              <a:solidFill>
                <a:srgbClr val="000000"/>
              </a:solidFill>
              <a:latin typeface="Roboto Condensed"/>
            </a:endParaRPr>
          </a:p>
        </p:txBody>
      </p:sp>
      <p:sp>
        <p:nvSpPr>
          <p:cNvPr id="14" name="TextBox 14"/>
          <p:cNvSpPr txBox="1"/>
          <p:nvPr/>
        </p:nvSpPr>
        <p:spPr>
          <a:xfrm>
            <a:off x="9479743" y="5067300"/>
            <a:ext cx="7264998" cy="3378200"/>
          </a:xfrm>
          <a:prstGeom prst="rect">
            <a:avLst/>
          </a:prstGeom>
        </p:spPr>
        <p:txBody>
          <a:bodyPr lIns="0" tIns="0" rIns="0" bIns="0" rtlCol="0" anchor="t">
            <a:spAutoFit/>
          </a:bodyPr>
          <a:lstStyle/>
          <a:p>
            <a:pPr marL="604518" lvl="1" indent="-302259" algn="l">
              <a:lnSpc>
                <a:spcPts val="3919"/>
              </a:lnSpc>
              <a:buFont typeface="Arial"/>
              <a:buChar char="•"/>
            </a:pPr>
            <a:r>
              <a:rPr lang="en-US" sz="2799">
                <a:solidFill>
                  <a:srgbClr val="000000"/>
                </a:solidFill>
                <a:latin typeface="Roboto Condensed"/>
              </a:rPr>
              <a:t>Fetch weather data from global weather services (e.g., OpenWeatherMap, WeatherAPI).</a:t>
            </a:r>
          </a:p>
          <a:p>
            <a:pPr marL="582928" lvl="1" indent="-291464" algn="l">
              <a:lnSpc>
                <a:spcPts val="3779"/>
              </a:lnSpc>
              <a:buFont typeface="Arial"/>
              <a:buChar char="•"/>
            </a:pPr>
            <a:r>
              <a:rPr lang="en-US" sz="2699">
                <a:solidFill>
                  <a:srgbClr val="000000"/>
                </a:solidFill>
                <a:latin typeface="Roboto Condensed"/>
              </a:rPr>
              <a:t>Implement a responsive design that adapts to different screen sizes.</a:t>
            </a:r>
          </a:p>
          <a:p>
            <a:pPr marL="582928" lvl="1" indent="-291464" algn="l">
              <a:lnSpc>
                <a:spcPts val="3779"/>
              </a:lnSpc>
              <a:buFont typeface="Arial"/>
              <a:buChar char="•"/>
            </a:pPr>
            <a:r>
              <a:rPr lang="en-US" sz="2699">
                <a:solidFill>
                  <a:srgbClr val="000000"/>
                </a:solidFill>
                <a:latin typeface="Roboto Condensed"/>
              </a:rPr>
              <a:t>Make sure the system is available 24/7.</a:t>
            </a:r>
          </a:p>
          <a:p>
            <a:pPr marL="582928" lvl="1" indent="-291464" algn="l">
              <a:lnSpc>
                <a:spcPts val="3779"/>
              </a:lnSpc>
              <a:buFont typeface="Arial"/>
              <a:buChar char="•"/>
            </a:pPr>
            <a:r>
              <a:rPr lang="en-US" sz="2699">
                <a:solidFill>
                  <a:srgbClr val="000000"/>
                </a:solidFill>
                <a:latin typeface="Roboto Condensed"/>
              </a:rPr>
              <a:t>Ensuring the accuracy and reliability of weather data.</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4" name="Freeform 4"/>
          <p:cNvSpPr/>
          <p:nvPr/>
        </p:nvSpPr>
        <p:spPr>
          <a:xfrm>
            <a:off x="5873882" y="224775"/>
            <a:ext cx="11872832" cy="10062225"/>
          </a:xfrm>
          <a:custGeom>
            <a:avLst/>
            <a:gdLst/>
            <a:ahLst/>
            <a:cxnLst/>
            <a:rect l="l" t="t" r="r" b="b"/>
            <a:pathLst>
              <a:path w="11872832" h="10062225">
                <a:moveTo>
                  <a:pt x="0" y="0"/>
                </a:moveTo>
                <a:lnTo>
                  <a:pt x="11872833" y="0"/>
                </a:lnTo>
                <a:lnTo>
                  <a:pt x="11872833" y="10062225"/>
                </a:lnTo>
                <a:lnTo>
                  <a:pt x="0" y="10062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6097120" y="399391"/>
            <a:ext cx="11432542" cy="6430805"/>
          </a:xfrm>
          <a:custGeom>
            <a:avLst/>
            <a:gdLst/>
            <a:ahLst/>
            <a:cxnLst/>
            <a:rect l="l" t="t" r="r" b="b"/>
            <a:pathLst>
              <a:path w="11432542" h="6430805">
                <a:moveTo>
                  <a:pt x="0" y="0"/>
                </a:moveTo>
                <a:lnTo>
                  <a:pt x="11432542" y="0"/>
                </a:lnTo>
                <a:lnTo>
                  <a:pt x="11432542" y="6430805"/>
                </a:lnTo>
                <a:lnTo>
                  <a:pt x="0" y="6430805"/>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925962" y="5369972"/>
            <a:ext cx="4947920"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of the output</a:t>
            </a:r>
          </a:p>
        </p:txBody>
      </p:sp>
      <p:sp>
        <p:nvSpPr>
          <p:cNvPr id="7" name="TextBox 7"/>
          <p:cNvSpPr txBox="1"/>
          <p:nvPr/>
        </p:nvSpPr>
        <p:spPr>
          <a:xfrm>
            <a:off x="65571" y="4399057"/>
            <a:ext cx="4245193"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Screenshot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3159913" y="-7244187"/>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21624" flipV="1">
            <a:off x="13622333" y="5777762"/>
            <a:ext cx="7273934" cy="7875811"/>
          </a:xfrm>
          <a:custGeom>
            <a:avLst/>
            <a:gdLst/>
            <a:ahLst/>
            <a:cxnLst/>
            <a:rect l="l" t="t" r="r" b="b"/>
            <a:pathLst>
              <a:path w="7273934" h="7875811">
                <a:moveTo>
                  <a:pt x="0" y="7875810"/>
                </a:moveTo>
                <a:lnTo>
                  <a:pt x="7273934" y="7875810"/>
                </a:lnTo>
                <a:lnTo>
                  <a:pt x="7273934" y="0"/>
                </a:lnTo>
                <a:lnTo>
                  <a:pt x="0" y="0"/>
                </a:lnTo>
                <a:lnTo>
                  <a:pt x="0" y="7875810"/>
                </a:lnTo>
                <a:close/>
              </a:path>
            </a:pathLst>
          </a:custGeom>
          <a:blipFill>
            <a:blip r:embed="rId4">
              <a:extLst>
                <a:ext uri="{96DAC541-7B7A-43D3-8B79-37D633B846F1}">
                  <asvg:svgBlip xmlns:asvg="http://schemas.microsoft.com/office/drawing/2016/SVG/main" r:embed="rId5"/>
                </a:ext>
              </a:extLst>
            </a:blip>
            <a:stretch>
              <a:fillRect t="-40468"/>
            </a:stretch>
          </a:blipFill>
        </p:spPr>
        <p:txBody>
          <a:bodyPr/>
          <a:lstStyle/>
          <a:p>
            <a:endParaRPr lang="en-US"/>
          </a:p>
        </p:txBody>
      </p:sp>
      <p:sp>
        <p:nvSpPr>
          <p:cNvPr id="4" name="Freeform 4"/>
          <p:cNvSpPr/>
          <p:nvPr/>
        </p:nvSpPr>
        <p:spPr>
          <a:xfrm>
            <a:off x="5873882" y="224775"/>
            <a:ext cx="11872832" cy="10062225"/>
          </a:xfrm>
          <a:custGeom>
            <a:avLst/>
            <a:gdLst/>
            <a:ahLst/>
            <a:cxnLst/>
            <a:rect l="l" t="t" r="r" b="b"/>
            <a:pathLst>
              <a:path w="11872832" h="10062225">
                <a:moveTo>
                  <a:pt x="0" y="0"/>
                </a:moveTo>
                <a:lnTo>
                  <a:pt x="11872833" y="0"/>
                </a:lnTo>
                <a:lnTo>
                  <a:pt x="11872833" y="10062225"/>
                </a:lnTo>
                <a:lnTo>
                  <a:pt x="0" y="10062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925962" y="5369972"/>
            <a:ext cx="4947920" cy="1104265"/>
          </a:xfrm>
          <a:prstGeom prst="rect">
            <a:avLst/>
          </a:prstGeom>
        </p:spPr>
        <p:txBody>
          <a:bodyPr lIns="0" tIns="0" rIns="0" bIns="0" rtlCol="0" anchor="t">
            <a:spAutoFit/>
          </a:bodyPr>
          <a:lstStyle/>
          <a:p>
            <a:pPr algn="l">
              <a:lnSpc>
                <a:spcPts val="8959"/>
              </a:lnSpc>
            </a:pPr>
            <a:r>
              <a:rPr lang="en-US" sz="6399">
                <a:solidFill>
                  <a:srgbClr val="509FCB"/>
                </a:solidFill>
                <a:latin typeface="Roboto Condensed Bold"/>
              </a:rPr>
              <a:t>of the output</a:t>
            </a:r>
          </a:p>
        </p:txBody>
      </p:sp>
      <p:sp>
        <p:nvSpPr>
          <p:cNvPr id="6" name="TextBox 6"/>
          <p:cNvSpPr txBox="1"/>
          <p:nvPr/>
        </p:nvSpPr>
        <p:spPr>
          <a:xfrm>
            <a:off x="65571" y="4399057"/>
            <a:ext cx="4245193" cy="1104265"/>
          </a:xfrm>
          <a:prstGeom prst="rect">
            <a:avLst/>
          </a:prstGeom>
        </p:spPr>
        <p:txBody>
          <a:bodyPr lIns="0" tIns="0" rIns="0" bIns="0" rtlCol="0" anchor="t">
            <a:spAutoFit/>
          </a:bodyPr>
          <a:lstStyle/>
          <a:p>
            <a:pPr algn="l">
              <a:lnSpc>
                <a:spcPts val="8959"/>
              </a:lnSpc>
            </a:pPr>
            <a:r>
              <a:rPr lang="en-US" sz="6399">
                <a:solidFill>
                  <a:srgbClr val="D9EAF3"/>
                </a:solidFill>
                <a:latin typeface="Roboto Condensed Bold"/>
              </a:rPr>
              <a:t>Screenshot </a:t>
            </a:r>
          </a:p>
        </p:txBody>
      </p:sp>
      <p:sp>
        <p:nvSpPr>
          <p:cNvPr id="7" name="Freeform 7"/>
          <p:cNvSpPr/>
          <p:nvPr/>
        </p:nvSpPr>
        <p:spPr>
          <a:xfrm>
            <a:off x="6094027" y="399391"/>
            <a:ext cx="11432542" cy="6430805"/>
          </a:xfrm>
          <a:custGeom>
            <a:avLst/>
            <a:gdLst/>
            <a:ahLst/>
            <a:cxnLst/>
            <a:rect l="l" t="t" r="r" b="b"/>
            <a:pathLst>
              <a:path w="11432542" h="6430805">
                <a:moveTo>
                  <a:pt x="0" y="0"/>
                </a:moveTo>
                <a:lnTo>
                  <a:pt x="11432543" y="0"/>
                </a:lnTo>
                <a:lnTo>
                  <a:pt x="11432543" y="6430805"/>
                </a:lnTo>
                <a:lnTo>
                  <a:pt x="0" y="6430805"/>
                </a:lnTo>
                <a:lnTo>
                  <a:pt x="0"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2400696" y="-7507212"/>
            <a:ext cx="10696161" cy="10174724"/>
          </a:xfrm>
          <a:custGeom>
            <a:avLst/>
            <a:gdLst/>
            <a:ahLst/>
            <a:cxnLst/>
            <a:rect l="l" t="t" r="r" b="b"/>
            <a:pathLst>
              <a:path w="10696161" h="10174724">
                <a:moveTo>
                  <a:pt x="0" y="0"/>
                </a:moveTo>
                <a:lnTo>
                  <a:pt x="10696162" y="0"/>
                </a:lnTo>
                <a:lnTo>
                  <a:pt x="10696162"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txBody>
          <a:bodyPr/>
          <a:lstStyle/>
          <a:p>
            <a:endParaRPr lang="en-US"/>
          </a:p>
        </p:txBody>
      </p:sp>
      <p:grpSp>
        <p:nvGrpSpPr>
          <p:cNvPr id="4" name="Group 4"/>
          <p:cNvGrpSpPr>
            <a:grpSpLocks noChangeAspect="1"/>
          </p:cNvGrpSpPr>
          <p:nvPr/>
        </p:nvGrpSpPr>
        <p:grpSpPr>
          <a:xfrm>
            <a:off x="7432480" y="1212925"/>
            <a:ext cx="3218150" cy="8045375"/>
            <a:chOff x="0" y="0"/>
            <a:chExt cx="2540000" cy="6350000"/>
          </a:xfrm>
        </p:grpSpPr>
        <p:sp>
          <p:nvSpPr>
            <p:cNvPr id="5" name="Freeform 5"/>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6"/>
              <a:stretch>
                <a:fillRect l="-33281" r="-33281"/>
              </a:stretch>
            </a:blipFill>
          </p:spPr>
          <p:txBody>
            <a:bodyPr/>
            <a:lstStyle/>
            <a:p>
              <a:endParaRPr lang="en-US"/>
            </a:p>
          </p:txBody>
        </p:sp>
        <p:sp>
          <p:nvSpPr>
            <p:cNvPr id="6" name="Freeform 6"/>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grpSp>
        <p:nvGrpSpPr>
          <p:cNvPr id="7" name="Group 7"/>
          <p:cNvGrpSpPr>
            <a:grpSpLocks noChangeAspect="1"/>
          </p:cNvGrpSpPr>
          <p:nvPr/>
        </p:nvGrpSpPr>
        <p:grpSpPr>
          <a:xfrm>
            <a:off x="10881030" y="1212925"/>
            <a:ext cx="3218150" cy="8045375"/>
            <a:chOff x="0" y="0"/>
            <a:chExt cx="2540000" cy="6350000"/>
          </a:xfrm>
        </p:grpSpPr>
        <p:sp>
          <p:nvSpPr>
            <p:cNvPr id="8" name="Freeform 8"/>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7"/>
              <a:stretch>
                <a:fillRect l="-54977" r="-220257"/>
              </a:stretch>
            </a:blipFill>
          </p:spPr>
          <p:txBody>
            <a:bodyPr/>
            <a:lstStyle/>
            <a:p>
              <a:endParaRPr lang="en-US"/>
            </a:p>
          </p:txBody>
        </p:sp>
        <p:sp>
          <p:nvSpPr>
            <p:cNvPr id="9" name="Freeform 9"/>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grpSp>
        <p:nvGrpSpPr>
          <p:cNvPr id="10" name="Group 10"/>
          <p:cNvGrpSpPr>
            <a:grpSpLocks noChangeAspect="1"/>
          </p:cNvGrpSpPr>
          <p:nvPr/>
        </p:nvGrpSpPr>
        <p:grpSpPr>
          <a:xfrm>
            <a:off x="14327780" y="1212925"/>
            <a:ext cx="3218150" cy="8045375"/>
            <a:chOff x="0" y="0"/>
            <a:chExt cx="2540000" cy="6350000"/>
          </a:xfrm>
        </p:grpSpPr>
        <p:sp>
          <p:nvSpPr>
            <p:cNvPr id="11" name="Freeform 11"/>
            <p:cNvSpPr/>
            <p:nvPr/>
          </p:nvSpPr>
          <p:spPr>
            <a:xfrm>
              <a:off x="0" y="0"/>
              <a:ext cx="2540000" cy="6350000"/>
            </a:xfrm>
            <a:custGeom>
              <a:avLst/>
              <a:gdLst/>
              <a:ahLst/>
              <a:cxnLst/>
              <a:rect l="l" t="t" r="r" b="b"/>
              <a:pathLst>
                <a:path w="2540000" h="6350000">
                  <a:moveTo>
                    <a:pt x="1778000" y="6350000"/>
                  </a:moveTo>
                  <a:lnTo>
                    <a:pt x="762000" y="6350000"/>
                  </a:lnTo>
                  <a:cubicBezTo>
                    <a:pt x="341630" y="6350000"/>
                    <a:pt x="0" y="6008370"/>
                    <a:pt x="0" y="5588000"/>
                  </a:cubicBezTo>
                  <a:lnTo>
                    <a:pt x="0" y="762000"/>
                  </a:lnTo>
                  <a:cubicBezTo>
                    <a:pt x="0" y="341630"/>
                    <a:pt x="341630" y="0"/>
                    <a:pt x="762000" y="0"/>
                  </a:cubicBezTo>
                  <a:lnTo>
                    <a:pt x="1778000" y="0"/>
                  </a:lnTo>
                  <a:cubicBezTo>
                    <a:pt x="2198370" y="0"/>
                    <a:pt x="2540000" y="341630"/>
                    <a:pt x="2540000" y="762000"/>
                  </a:cubicBezTo>
                  <a:lnTo>
                    <a:pt x="2540000" y="5588000"/>
                  </a:lnTo>
                  <a:cubicBezTo>
                    <a:pt x="2540000" y="6008370"/>
                    <a:pt x="2198370" y="6350000"/>
                    <a:pt x="1778000" y="6350000"/>
                  </a:cubicBezTo>
                  <a:close/>
                </a:path>
              </a:pathLst>
            </a:custGeom>
            <a:blipFill>
              <a:blip r:embed="rId8"/>
              <a:stretch>
                <a:fillRect t="-17449" b="-22550"/>
              </a:stretch>
            </a:blipFill>
          </p:spPr>
          <p:txBody>
            <a:bodyPr/>
            <a:lstStyle/>
            <a:p>
              <a:endParaRPr lang="en-US"/>
            </a:p>
          </p:txBody>
        </p:sp>
        <p:sp>
          <p:nvSpPr>
            <p:cNvPr id="12" name="Freeform 12"/>
            <p:cNvSpPr/>
            <p:nvPr/>
          </p:nvSpPr>
          <p:spPr>
            <a:xfrm>
              <a:off x="0" y="0"/>
              <a:ext cx="2540000" cy="6350000"/>
            </a:xfrm>
            <a:custGeom>
              <a:avLst/>
              <a:gdLst/>
              <a:ahLst/>
              <a:cxnLst/>
              <a:rect l="l" t="t" r="r" b="b"/>
              <a:pathLst>
                <a:path w="2540000" h="6350000">
                  <a:moveTo>
                    <a:pt x="1778000" y="19050"/>
                  </a:moveTo>
                  <a:cubicBezTo>
                    <a:pt x="2188210" y="19050"/>
                    <a:pt x="2520950" y="351790"/>
                    <a:pt x="2520950" y="762000"/>
                  </a:cubicBezTo>
                  <a:lnTo>
                    <a:pt x="2520950" y="5588000"/>
                  </a:lnTo>
                  <a:cubicBezTo>
                    <a:pt x="2520950" y="5998210"/>
                    <a:pt x="2188210" y="6330950"/>
                    <a:pt x="1778000" y="6330950"/>
                  </a:cubicBezTo>
                  <a:lnTo>
                    <a:pt x="762000" y="6330950"/>
                  </a:lnTo>
                  <a:cubicBezTo>
                    <a:pt x="351790" y="6330950"/>
                    <a:pt x="19050" y="5998210"/>
                    <a:pt x="19050" y="5588000"/>
                  </a:cubicBezTo>
                  <a:lnTo>
                    <a:pt x="19050" y="762000"/>
                  </a:lnTo>
                  <a:cubicBezTo>
                    <a:pt x="19050" y="351790"/>
                    <a:pt x="351790" y="19050"/>
                    <a:pt x="762000" y="19050"/>
                  </a:cubicBezTo>
                  <a:lnTo>
                    <a:pt x="1778000" y="19050"/>
                  </a:lnTo>
                  <a:moveTo>
                    <a:pt x="1778000" y="0"/>
                  </a:moveTo>
                  <a:lnTo>
                    <a:pt x="762000" y="0"/>
                  </a:lnTo>
                  <a:cubicBezTo>
                    <a:pt x="341630" y="0"/>
                    <a:pt x="0" y="341630"/>
                    <a:pt x="0" y="762000"/>
                  </a:cubicBezTo>
                  <a:lnTo>
                    <a:pt x="0" y="5588000"/>
                  </a:lnTo>
                  <a:cubicBezTo>
                    <a:pt x="0" y="6008370"/>
                    <a:pt x="341630" y="6350000"/>
                    <a:pt x="762000" y="6350000"/>
                  </a:cubicBezTo>
                  <a:lnTo>
                    <a:pt x="1778000" y="6350000"/>
                  </a:lnTo>
                  <a:cubicBezTo>
                    <a:pt x="2198370" y="6350000"/>
                    <a:pt x="2540000" y="6008370"/>
                    <a:pt x="2540000" y="5588000"/>
                  </a:cubicBezTo>
                  <a:lnTo>
                    <a:pt x="2540000" y="762000"/>
                  </a:lnTo>
                  <a:cubicBezTo>
                    <a:pt x="2540000" y="341630"/>
                    <a:pt x="2198370" y="0"/>
                    <a:pt x="1778000" y="0"/>
                  </a:cubicBezTo>
                  <a:lnTo>
                    <a:pt x="1778000" y="0"/>
                  </a:lnTo>
                  <a:close/>
                </a:path>
              </a:pathLst>
            </a:custGeom>
            <a:solidFill>
              <a:srgbClr val="2B6993"/>
            </a:solidFill>
          </p:spPr>
          <p:txBody>
            <a:bodyPr/>
            <a:lstStyle/>
            <a:p>
              <a:endParaRPr lang="en-US"/>
            </a:p>
          </p:txBody>
        </p:sp>
      </p:grpSp>
      <p:sp>
        <p:nvSpPr>
          <p:cNvPr id="13" name="TextBox 13"/>
          <p:cNvSpPr txBox="1"/>
          <p:nvPr/>
        </p:nvSpPr>
        <p:spPr>
          <a:xfrm>
            <a:off x="676275" y="5393302"/>
            <a:ext cx="6527605" cy="3200400"/>
          </a:xfrm>
          <a:prstGeom prst="rect">
            <a:avLst/>
          </a:prstGeom>
        </p:spPr>
        <p:txBody>
          <a:bodyPr lIns="0" tIns="0" rIns="0" bIns="0" rtlCol="0" anchor="t">
            <a:spAutoFit/>
          </a:bodyPr>
          <a:lstStyle/>
          <a:p>
            <a:pPr algn="l">
              <a:lnSpc>
                <a:spcPts val="4200"/>
              </a:lnSpc>
            </a:pPr>
            <a:r>
              <a:rPr lang="en-US" sz="3000">
                <a:solidFill>
                  <a:srgbClr val="FFFFFF"/>
                </a:solidFill>
                <a:latin typeface="Roboto Condensed"/>
              </a:rPr>
              <a:t>The weather web application fetches real-time weather data using the OpenWeatherMap API, allowing users to receive accurate and up-to date information about current weather conditions and future forecasts.</a:t>
            </a:r>
          </a:p>
        </p:txBody>
      </p:sp>
      <p:sp>
        <p:nvSpPr>
          <p:cNvPr id="14" name="TextBox 14"/>
          <p:cNvSpPr txBox="1"/>
          <p:nvPr/>
        </p:nvSpPr>
        <p:spPr>
          <a:xfrm>
            <a:off x="904875" y="3021577"/>
            <a:ext cx="2160041" cy="1047750"/>
          </a:xfrm>
          <a:prstGeom prst="rect">
            <a:avLst/>
          </a:prstGeom>
        </p:spPr>
        <p:txBody>
          <a:bodyPr lIns="0" tIns="0" rIns="0" bIns="0" rtlCol="0" anchor="t">
            <a:spAutoFit/>
          </a:bodyPr>
          <a:lstStyle/>
          <a:p>
            <a:pPr algn="l">
              <a:lnSpc>
                <a:spcPts val="8400"/>
              </a:lnSpc>
            </a:pPr>
            <a:r>
              <a:rPr lang="en-US" sz="6000">
                <a:solidFill>
                  <a:srgbClr val="D9EAF3"/>
                </a:solidFill>
                <a:latin typeface="Roboto Condensed Bold"/>
              </a:rPr>
              <a:t>Source</a:t>
            </a:r>
          </a:p>
        </p:txBody>
      </p:sp>
      <p:sp>
        <p:nvSpPr>
          <p:cNvPr id="15" name="TextBox 15"/>
          <p:cNvSpPr txBox="1"/>
          <p:nvPr/>
        </p:nvSpPr>
        <p:spPr>
          <a:xfrm>
            <a:off x="1984896" y="3935977"/>
            <a:ext cx="1518706" cy="1047750"/>
          </a:xfrm>
          <a:prstGeom prst="rect">
            <a:avLst/>
          </a:prstGeom>
        </p:spPr>
        <p:txBody>
          <a:bodyPr lIns="0" tIns="0" rIns="0" bIns="0" rtlCol="0" anchor="t">
            <a:spAutoFit/>
          </a:bodyPr>
          <a:lstStyle/>
          <a:p>
            <a:pPr algn="l">
              <a:lnSpc>
                <a:spcPts val="8400"/>
              </a:lnSpc>
            </a:pPr>
            <a:r>
              <a:rPr lang="en-US" sz="6000">
                <a:solidFill>
                  <a:srgbClr val="509FCB"/>
                </a:solidFill>
                <a:latin typeface="Roboto Condensed Bold"/>
              </a:rPr>
              <a:t>code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5644</Words>
  <Application>Microsoft Office PowerPoint</Application>
  <PresentationFormat>Custom</PresentationFormat>
  <Paragraphs>798</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Roboto Condensed</vt:lpstr>
      <vt:lpstr>Roboto Condensed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Futuristic Artificial Intelligence Presentation</dc:title>
  <cp:lastModifiedBy>amjad qandeel</cp:lastModifiedBy>
  <cp:revision>4</cp:revision>
  <dcterms:created xsi:type="dcterms:W3CDTF">2006-08-16T00:00:00Z</dcterms:created>
  <dcterms:modified xsi:type="dcterms:W3CDTF">2025-01-11T17:49:25Z</dcterms:modified>
  <dc:identifier>DAGFwpt6F6U</dc:identifier>
</cp:coreProperties>
</file>